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688" r:id="rId5"/>
    <p:sldId id="3431" r:id="rId6"/>
    <p:sldId id="3301" r:id="rId7"/>
    <p:sldId id="3368" r:id="rId8"/>
    <p:sldId id="524" r:id="rId9"/>
    <p:sldId id="3370" r:id="rId10"/>
    <p:sldId id="3447" r:id="rId11"/>
    <p:sldId id="3427" r:id="rId12"/>
    <p:sldId id="546" r:id="rId13"/>
    <p:sldId id="3397" r:id="rId14"/>
    <p:sldId id="3433" r:id="rId15"/>
    <p:sldId id="3390" r:id="rId16"/>
    <p:sldId id="3441" r:id="rId17"/>
    <p:sldId id="3439" r:id="rId18"/>
    <p:sldId id="3436" r:id="rId19"/>
    <p:sldId id="319" r:id="rId20"/>
    <p:sldId id="266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6E4157-FE38-D157-392B-7EB100FAB219}" name="Louis Matha (BE)" initials="L(" userId="S::louis.matha@pwc.com::962257b2-0977-4445-b264-dd72ea549d36" providerId="AD"/>
  <p188:author id="{B034C55D-2023-A67F-8349-578B6F41096B}" name="Nathan Ghesquière (BE)" initials="N(" userId="S::nathan.ghesquiere@pwc.com::ef2047df-6f16-4420-a8a2-c4f88d886a27" providerId="AD"/>
  <p188:author id="{19C0367F-BB66-EC1A-A16A-BC8ECB65D88A}" name="Emilien Caudron (BE)" initials="E(" userId="S::emilien.caudron@pwc.com::e633a278-6926-4198-bfbf-100fd520fcb6" providerId="AD"/>
  <p188:author id="{53435A9D-370B-8A22-E93D-25EAAFF0123C}" name="Florian Barthelemy (BE)" initials="FB(" userId="S::barthelemy.florian@pwc.com::44079f30-6b46-4361-b673-235c9ef3a07b" providerId="AD"/>
  <p188:author id="{1ECCC9A0-226E-5A5F-87B6-6C2BEEFEEC5A}" name="Joren Verleyen (BE)" initials="J(" userId="S::joren.verleyen@pwc.com::2ee75cfa-eb81-4468-8ffe-070319a7dc9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N KALBEN Isa Katharina (DIGIT)" initials="VKIK(" lastIdx="1" clrIdx="0">
    <p:extLst>
      <p:ext uri="{19B8F6BF-5375-455C-9EA6-DF929625EA0E}">
        <p15:presenceInfo xmlns:p15="http://schemas.microsoft.com/office/powerpoint/2012/main" userId="S::Isa-Katharina.VON-KALBEN@ec.europa.eu::a07b0dea-1fe1-41b5-a5fc-71643907031c" providerId="AD"/>
      </p:ext>
    </p:extLst>
  </p:cmAuthor>
  <p:cmAuthor id="2" name="GUASCH Cecile (DIGIT-EXT)" initials="GC(" lastIdx="3" clrIdx="1">
    <p:extLst>
      <p:ext uri="{19B8F6BF-5375-455C-9EA6-DF929625EA0E}">
        <p15:presenceInfo xmlns:p15="http://schemas.microsoft.com/office/powerpoint/2012/main" userId="S-1-5-21-1606980848-2025429265-839522115-164432" providerId="AD"/>
      </p:ext>
    </p:extLst>
  </p:cmAuthor>
  <p:cmAuthor id="3" name="Zsófia Dudás (BE)" initials="ZD(" lastIdx="1" clrIdx="2">
    <p:extLst>
      <p:ext uri="{19B8F6BF-5375-455C-9EA6-DF929625EA0E}">
        <p15:presenceInfo xmlns:p15="http://schemas.microsoft.com/office/powerpoint/2012/main" userId="S::zsofia.dudas@pwc.com::b2350666-fa61-438f-985c-a0a98e7c4f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E9B"/>
    <a:srgbClr val="288EBF"/>
    <a:srgbClr val="C3DB63"/>
    <a:srgbClr val="43C0BA"/>
    <a:srgbClr val="62C2B2"/>
    <a:srgbClr val="D9D9D9"/>
    <a:srgbClr val="DEDEDE"/>
    <a:srgbClr val="22E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88C04-2D30-B9C5-2DD4-E1A3EAEDC0DA}" v="93" dt="2024-01-18T09:06:05.458"/>
    <p1510:client id="{3D562B86-A66D-4D8D-166C-56C96B78EB87}" v="4" dt="2024-01-16T15:46:29.986"/>
    <p1510:client id="{7186C367-3175-3C6C-8D05-5E662B6B84C4}" v="168" dt="2024-01-16T16:20:11.628"/>
    <p1510:client id="{C3E234A4-94E5-45A6-E4C0-E6D9B4BCFB1E}" v="27" dt="2024-01-16T10:46:10.775"/>
    <p1510:client id="{D5BC6E89-CF1F-4BED-A815-A91FBDB467B9}" v="1" dt="2024-01-16T16:23:31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5EC1B-5BCF-4012-83A9-AFE63EE4F0DD}" type="datetimeFigureOut">
              <a:rPr lang="en-IE" smtClean="0"/>
              <a:t>26/01/2024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AD619-DFAC-46EC-B7DE-C127B5D1A80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49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343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4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818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1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553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66E1-274D-A5E2-2691-B4A50180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BF203-5CAE-DB6D-9A02-351E2D057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E51E0-C41F-E6FD-3B72-C1EC97432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719B3-F084-82DA-F170-962681C27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062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9543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193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AD619-DFAC-46EC-B7DE-C127B5D1A80F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1064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02bf09d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1402bf09d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81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BCD6-2618-4836-972F-B567DEC16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DD971-5708-45E1-8CEE-D9009DC66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585FE-BBFF-4A85-AFC3-72B8B4AC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16931-834E-4519-BAF4-D5A2FFB2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BCF9-EB38-4FC5-AB43-5C51404E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192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D2EB-B193-477F-B82E-C487DEB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9FF3-D42C-49A9-9668-19CF9A175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157C-11BA-4B1A-A09D-5FA9A21C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2F728-D3FE-44B6-802F-FE145E8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244E4-132E-4413-BEF8-5EE1B7B3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3330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76AB96-2E6D-4A38-B5C9-3D616AF83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F0220-CD7C-4446-AC79-2990706CA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82648-D8A3-4B51-8FA4-95B8E0A9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75EAE-3946-479E-A10A-8720CC67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2F3B9-AC30-4573-9678-AA3591A9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1234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00538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2577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3420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EC Square Sans Cond Pro" panose="020B0506040000020004" pitchFamily="34" charset="0"/>
                <a:ea typeface="EC Square Sans Cond Pro" panose="020B0506040000020004" pitchFamily="34" charset="0"/>
                <a:cs typeface="EC Square Sans Cond Pro" panose="020B0506040000020004" pitchFamily="34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585045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615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88548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5005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109E-DD7C-423F-B7AF-97C2CF3F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5396B-5110-4897-9CE3-5DC3E3DD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9760-59E4-4F12-A0C9-350ADB16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7C80C-3F41-43A6-8126-D3B51A53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988F4-6754-438D-8143-EDEBB9C0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5624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ABB3-2CAD-4CA3-AD81-CE2740B9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B99E1-F2FF-47EB-B70A-04B04A5AE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6B40A-A50A-4A6F-A6B9-48054BF9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3D94C-5EA9-431B-BE7A-8D63161F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7288-6F61-4F5A-B114-F0952B44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280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E2D0-6A7B-4E95-8667-691A6A8A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9F09-D031-4B33-8DD4-04E0C3A45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B394-7BB8-4664-95C4-FDBA9F533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1270B-624F-4DAB-A1C0-85056EDB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4441F-79E4-42B7-AB42-305129FE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60179-D61D-4E87-80E2-30691918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64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F878-E984-4FF1-AEC1-1EB8F52DD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7ACB1-CDDC-4502-ABC1-FB504A8DD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72FF3-D444-4373-8026-DD6F3E610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E9A4C-9F72-415D-9A96-0315061E1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1AC57-A5D9-48AA-8C7C-227B5D428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EF0D7-8DEA-4EBD-915A-934A7906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740CC-C044-43EE-8C19-1DF40FAA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76D44-D2BF-4195-B59A-E3C5583C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446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CA28-9E99-458F-A568-4420239D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89929-B78E-4D26-A897-E4F2EA98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68A7A-F2A6-47E4-9BC1-1794F0FC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5D03F-2AFA-4361-BBCC-D0255BE7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736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ED989A-FA39-4592-AB65-F96F78C7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D4FA5-FA4E-47C9-BD1F-FF98FF73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DE322-1A06-4665-B97A-C325B8D8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224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0829-24B9-47D2-B8DC-150CE35D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2F6-10A8-4429-9198-D655470A2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DBBB8-27B8-45B5-8856-5D82972E1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EE71C-BE38-4A4A-9BC4-57F05B59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60F11-E8B0-40C5-B4CB-36DF537D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B48A7-7095-4A32-99A4-C8B84205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572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FBB7-539B-41A3-BA9A-53736632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C8D8E-F730-4857-837E-C7576C356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55DD4-2494-4603-9683-3E128F1CD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A64F8-5425-409D-85F6-9A0C0F98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4967E-A8F6-40B9-A44F-6F3DF152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035B5-C96A-4033-A06F-27BC7A70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83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1A247-5EFC-4554-9F35-19C7405C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E3DEE-A97F-46C7-B491-CA9A324B7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70F7-36AB-4284-A32D-CB128ADBC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C10F4-E483-4013-A2B0-2D821364C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56BE-9AC3-4BC6-80EC-EA4B5BE87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F78F4-B2AC-4AEE-920B-AEDB38B7FAD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273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71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4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5.jpeg"/><Relationship Id="rId9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interoperableeurope/" TargetMode="External"/><Relationship Id="rId3" Type="http://schemas.openxmlformats.org/officeDocument/2006/relationships/image" Target="../media/image54.jpeg"/><Relationship Id="rId7" Type="http://schemas.openxmlformats.org/officeDocument/2006/relationships/hyperlink" Target="mailto:DIGIT-INTEROPERABILITY@ec.europa.e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InteroperableEU" TargetMode="External"/><Relationship Id="rId5" Type="http://schemas.openxmlformats.org/officeDocument/2006/relationships/hyperlink" Target="https://joinup.ec.europa.eu/collection/interoperable-europe/interoperable-europe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youtube.com/user/ISAprogramm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4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25.jpe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jpeg"/><Relationship Id="rId7" Type="http://schemas.openxmlformats.org/officeDocument/2006/relationships/image" Target="../media/image40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9" b="20369"/>
          <a:stretch>
            <a:fillRect/>
          </a:stretch>
        </p:blipFill>
        <p:spPr>
          <a:xfrm>
            <a:off x="0" y="1121520"/>
            <a:ext cx="12192000" cy="578008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55" y="258042"/>
            <a:ext cx="1659793" cy="11524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03580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58649" y="4549821"/>
            <a:ext cx="6342651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55" y="256284"/>
            <a:ext cx="1659793" cy="11524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03580" y="6617406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091081" y="2606282"/>
            <a:ext cx="7479635" cy="233910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3200" b="1">
                <a:solidFill>
                  <a:schemeClr val="bg1"/>
                </a:solidFill>
                <a:latin typeface="EC Square Sans Pro"/>
              </a:rPr>
              <a:t>DG DIGIT</a:t>
            </a:r>
            <a:endParaRPr lang="en-GB" sz="3200" b="1">
              <a:solidFill>
                <a:schemeClr val="bg1"/>
              </a:solidFill>
              <a:latin typeface="EC Square Sans Pro" panose="020B0506040000020004" pitchFamily="34" charset="0"/>
            </a:endParaRPr>
          </a:p>
          <a:p>
            <a:endParaRPr lang="en-GB" sz="3200" b="1">
              <a:solidFill>
                <a:schemeClr val="bg1"/>
              </a:solidFill>
              <a:latin typeface="EC Square Sans Pro"/>
            </a:endParaRPr>
          </a:p>
          <a:p>
            <a:r>
              <a:rPr lang="en-GB" sz="3200" b="1">
                <a:solidFill>
                  <a:schemeClr val="bg1"/>
                </a:solidFill>
                <a:latin typeface="EC Square Sans Pro"/>
              </a:rPr>
              <a:t>Development of SEMIC Registry</a:t>
            </a:r>
            <a:endParaRPr lang="en-GB" sz="3200" b="1">
              <a:solidFill>
                <a:schemeClr val="bg1"/>
              </a:solidFill>
              <a:latin typeface="EC Square Sans Pro" panose="020B0506040000020004" pitchFamily="34" charset="0"/>
            </a:endParaRPr>
          </a:p>
          <a:p>
            <a:r>
              <a:rPr lang="en-GB" sz="2400" b="1">
                <a:solidFill>
                  <a:schemeClr val="bg1"/>
                </a:solidFill>
                <a:latin typeface="EC Square Sans Pro"/>
              </a:rPr>
              <a:t>Kick-off Meeting</a:t>
            </a:r>
            <a:endParaRPr lang="en-GB" sz="3200" b="1">
              <a:solidFill>
                <a:schemeClr val="bg1"/>
              </a:solidFill>
              <a:latin typeface="EC Square Sans Pro" panose="020B0506040000020004" pitchFamily="34" charset="0"/>
            </a:endParaRPr>
          </a:p>
          <a:p>
            <a:endParaRPr lang="en-GB" sz="3200" b="1">
              <a:solidFill>
                <a:schemeClr val="bg1"/>
              </a:solidFill>
              <a:latin typeface="EC Square Sans Pro" panose="020B05060400000200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46" y="4335613"/>
            <a:ext cx="3290247" cy="14097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58649" y="4696691"/>
            <a:ext cx="3302850" cy="250133"/>
          </a:xfrm>
          <a:prstGeom prst="rect">
            <a:avLst/>
          </a:prstGeom>
          <a:noFill/>
        </p:spPr>
        <p:txBody>
          <a:bodyPr wrap="square" lIns="0" tIns="0" rIns="9144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>
                    <a:alpha val="60000"/>
                  </a:schemeClr>
                </a:solidFill>
                <a:latin typeface="EC Square Sans Cond Pro"/>
                <a:ea typeface="Titillium" charset="0"/>
                <a:cs typeface="Titillium" charset="0"/>
              </a:rPr>
              <a:t>DIGIT.B2 - Interoperability.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44310" y="1313034"/>
            <a:ext cx="124713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  <a:latin typeface="+mj-lt"/>
                <a:ea typeface="Titillium Thin" charset="0"/>
                <a:cs typeface="Titillium Thin" charset="0"/>
              </a:rPr>
              <a:t>29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085790" y="1608656"/>
            <a:ext cx="969852" cy="3490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200">
                <a:solidFill>
                  <a:schemeClr val="bg1"/>
                </a:solidFill>
                <a:latin typeface="+mj-lt"/>
                <a:ea typeface="Titillium Light" charset="0"/>
                <a:cs typeface="Titillium Light" charset="0"/>
              </a:rPr>
              <a:t>January</a:t>
            </a:r>
          </a:p>
          <a:p>
            <a:pPr>
              <a:lnSpc>
                <a:spcPct val="80000"/>
              </a:lnSpc>
            </a:pPr>
            <a:r>
              <a:rPr lang="en-US" sz="1400" spc="200">
                <a:solidFill>
                  <a:schemeClr val="bg1"/>
                </a:solidFill>
                <a:latin typeface="+mj-lt"/>
                <a:ea typeface="Titillium Light" charset="0"/>
                <a:cs typeface="Titillium Light" charset="0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903335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F22C6B-69CB-58A6-5293-CC3851967C96}"/>
              </a:ext>
            </a:extLst>
          </p:cNvPr>
          <p:cNvSpPr txBox="1"/>
          <p:nvPr/>
        </p:nvSpPr>
        <p:spPr>
          <a:xfrm>
            <a:off x="621435" y="494859"/>
            <a:ext cx="7232149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 dirty="0">
                <a:latin typeface="+mj-lt"/>
              </a:rPr>
              <a:t>Working group activity</a:t>
            </a:r>
            <a:endParaRPr lang="en-US" dirty="0"/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3AA79AB6-81FA-42EF-8375-E0F9658FD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690558" y="5199578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98" name="AutoShape 3">
            <a:extLst>
              <a:ext uri="{FF2B5EF4-FFF2-40B4-BE49-F238E27FC236}">
                <a16:creationId xmlns:a16="http://schemas.microsoft.com/office/drawing/2014/main" id="{AD39E2EE-1034-4E0C-98E4-1BA0DE3B44BD}"/>
              </a:ext>
            </a:extLst>
          </p:cNvPr>
          <p:cNvSpPr>
            <a:spLocks/>
          </p:cNvSpPr>
          <p:nvPr/>
        </p:nvSpPr>
        <p:spPr bwMode="auto">
          <a:xfrm>
            <a:off x="-173207" y="5905741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CAD0BF56-850F-4F27-9D6E-1C3C9A1105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30" name="Google Shape;525;g1235f53a413_0_2313">
            <a:extLst>
              <a:ext uri="{FF2B5EF4-FFF2-40B4-BE49-F238E27FC236}">
                <a16:creationId xmlns:a16="http://schemas.microsoft.com/office/drawing/2014/main" id="{02050971-5D46-4A84-A581-C1F455CA7474}"/>
              </a:ext>
            </a:extLst>
          </p:cNvPr>
          <p:cNvSpPr txBox="1">
            <a:spLocks/>
          </p:cNvSpPr>
          <p:nvPr/>
        </p:nvSpPr>
        <p:spPr>
          <a:xfrm>
            <a:off x="5685210" y="500600"/>
            <a:ext cx="6241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88B46B-5D9D-B8A0-F3EA-531E63F66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10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B3B0D-756F-E5C7-6015-592A7D66737B}"/>
              </a:ext>
            </a:extLst>
          </p:cNvPr>
          <p:cNvSpPr txBox="1"/>
          <p:nvPr/>
        </p:nvSpPr>
        <p:spPr>
          <a:xfrm>
            <a:off x="1140993" y="3395772"/>
            <a:ext cx="3936590" cy="1800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rgbClr val="002060"/>
                </a:solidFill>
                <a:cs typeface="Calibri"/>
              </a:rPr>
              <a:t>Active collaboration: </a:t>
            </a:r>
            <a:r>
              <a:rPr lang="en-GB" sz="1600">
                <a:solidFill>
                  <a:srgbClr val="000000"/>
                </a:solidFill>
                <a:cs typeface="Calibri"/>
              </a:rPr>
              <a:t>To collaborate actively and provide valuable input during the working groups.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rgbClr val="002060"/>
                </a:solidFill>
                <a:cs typeface="Calibri"/>
              </a:rPr>
              <a:t>Feedback: </a:t>
            </a:r>
            <a:r>
              <a:rPr lang="en-GB" sz="1600">
                <a:cs typeface="Calibri"/>
              </a:rPr>
              <a:t>Provide feedback to the SEMIC team to alter the specifications of the registry.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78CB9-6F3D-25D9-72CC-D5C182CC4DFC}"/>
              </a:ext>
            </a:extLst>
          </p:cNvPr>
          <p:cNvSpPr txBox="1"/>
          <p:nvPr/>
        </p:nvSpPr>
        <p:spPr>
          <a:xfrm>
            <a:off x="7001946" y="3392721"/>
            <a:ext cx="3936590" cy="27546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2060"/>
                </a:solidFill>
              </a:rPr>
              <a:t>Maturity: </a:t>
            </a:r>
            <a:r>
              <a:rPr lang="en-GB" sz="1600" dirty="0"/>
              <a:t>Mixed maturity in national portals for semantic assets.</a:t>
            </a:r>
            <a:endParaRPr lang="en-GB" sz="1600" dirty="0">
              <a:solidFill>
                <a:srgbClr val="000000"/>
              </a:solidFill>
              <a:cs typeface="Calibri"/>
            </a:endParaRP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2060"/>
                </a:solidFill>
              </a:rPr>
              <a:t>Adoption: </a:t>
            </a:r>
            <a:r>
              <a:rPr lang="en-GB" sz="1600" dirty="0"/>
              <a:t>Willing to adopt the Registry and use it accordingly.</a:t>
            </a:r>
            <a:endParaRPr lang="en-GB" sz="1600" dirty="0">
              <a:ea typeface="Calibri"/>
              <a:cs typeface="Calibri"/>
            </a:endParaRP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2060"/>
                </a:solidFill>
                <a:cs typeface="Calibri"/>
              </a:rPr>
              <a:t>Influencing:</a:t>
            </a:r>
            <a:r>
              <a:rPr lang="en-GB" sz="1600" dirty="0">
                <a:solidFill>
                  <a:srgbClr val="000000"/>
                </a:solidFill>
                <a:cs typeface="Calibri"/>
              </a:rPr>
              <a:t> Interest in having a voice in shaping the EU-wide Registry.</a:t>
            </a:r>
            <a:endParaRPr lang="en-GB" sz="16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2060"/>
                </a:solidFill>
                <a:cs typeface="Calibri"/>
              </a:rPr>
              <a:t>Piloting:</a:t>
            </a:r>
            <a:r>
              <a:rPr lang="en-GB" sz="1600" dirty="0">
                <a:solidFill>
                  <a:srgbClr val="000000"/>
                </a:solidFill>
                <a:cs typeface="Calibri"/>
              </a:rPr>
              <a:t> Willingness to be part of a pilot-trajectory in Q3 and Q4 of 2024.</a:t>
            </a:r>
            <a:endParaRPr lang="en-GB" sz="1600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2669C5-055F-DF7C-4527-FE0509DF5EC8}"/>
              </a:ext>
            </a:extLst>
          </p:cNvPr>
          <p:cNvGrpSpPr/>
          <p:nvPr/>
        </p:nvGrpSpPr>
        <p:grpSpPr>
          <a:xfrm>
            <a:off x="2159637" y="2030562"/>
            <a:ext cx="1899302" cy="931356"/>
            <a:chOff x="2159637" y="1952223"/>
            <a:chExt cx="1899302" cy="931356"/>
          </a:xfrm>
        </p:grpSpPr>
        <p:pic>
          <p:nvPicPr>
            <p:cNvPr id="13" name="Graphic 12" descr="Gauge with solid fill">
              <a:extLst>
                <a:ext uri="{FF2B5EF4-FFF2-40B4-BE49-F238E27FC236}">
                  <a16:creationId xmlns:a16="http://schemas.microsoft.com/office/drawing/2014/main" id="{A74E5E47-32E4-648B-976F-6372090A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57232" y="1952223"/>
              <a:ext cx="704112" cy="7041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472C67-7DF6-9524-7622-095E14EA91A9}"/>
                </a:ext>
              </a:extLst>
            </p:cNvPr>
            <p:cNvSpPr txBox="1"/>
            <p:nvPr/>
          </p:nvSpPr>
          <p:spPr>
            <a:xfrm>
              <a:off x="2159637" y="2483469"/>
              <a:ext cx="189930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GB" sz="2000" b="1" dirty="0">
                  <a:solidFill>
                    <a:srgbClr val="002060"/>
                  </a:solidFill>
                </a:rPr>
                <a:t>Activities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2990FE-4D21-2BE7-17B7-1740914C7940}"/>
              </a:ext>
            </a:extLst>
          </p:cNvPr>
          <p:cNvGrpSpPr/>
          <p:nvPr/>
        </p:nvGrpSpPr>
        <p:grpSpPr>
          <a:xfrm>
            <a:off x="7578359" y="2005187"/>
            <a:ext cx="2793789" cy="982106"/>
            <a:chOff x="3317056" y="1754433"/>
            <a:chExt cx="2793789" cy="982106"/>
          </a:xfrm>
        </p:grpSpPr>
        <p:pic>
          <p:nvPicPr>
            <p:cNvPr id="18" name="Graphic 17" descr="Clipboard Checked with solid fill">
              <a:extLst>
                <a:ext uri="{FF2B5EF4-FFF2-40B4-BE49-F238E27FC236}">
                  <a16:creationId xmlns:a16="http://schemas.microsoft.com/office/drawing/2014/main" id="{DFF25645-317C-2986-3558-BFD0F748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356882" y="1754433"/>
              <a:ext cx="704112" cy="7041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0F780-2A87-62FA-A554-EC09784BC866}"/>
                </a:ext>
              </a:extLst>
            </p:cNvPr>
            <p:cNvSpPr txBox="1"/>
            <p:nvPr/>
          </p:nvSpPr>
          <p:spPr>
            <a:xfrm>
              <a:off x="3317056" y="2336429"/>
              <a:ext cx="27937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GB" sz="2000" b="1" dirty="0">
                  <a:solidFill>
                    <a:srgbClr val="002060"/>
                  </a:solidFill>
                </a:rPr>
                <a:t>Members' current status</a:t>
              </a:r>
              <a:endParaRPr lang="en-GB" sz="2000" b="1" dirty="0">
                <a:solidFill>
                  <a:srgbClr val="002060"/>
                </a:solidFill>
                <a:ea typeface="Calibri"/>
                <a:cs typeface="Calibri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86ED49-1B05-EF89-614A-D5A445D749BC}"/>
              </a:ext>
            </a:extLst>
          </p:cNvPr>
          <p:cNvCxnSpPr>
            <a:cxnSpLocks/>
          </p:cNvCxnSpPr>
          <p:nvPr/>
        </p:nvCxnSpPr>
        <p:spPr>
          <a:xfrm>
            <a:off x="2221907" y="3035185"/>
            <a:ext cx="1743342" cy="0"/>
          </a:xfrm>
          <a:prstGeom prst="line">
            <a:avLst/>
          </a:prstGeom>
          <a:noFill/>
          <a:ln w="25400">
            <a:solidFill>
              <a:srgbClr val="002060"/>
            </a:solidFill>
          </a:ln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CB022B-8378-8801-F50F-5D51FA96B05C}"/>
              </a:ext>
            </a:extLst>
          </p:cNvPr>
          <p:cNvCxnSpPr>
            <a:cxnSpLocks/>
          </p:cNvCxnSpPr>
          <p:nvPr/>
        </p:nvCxnSpPr>
        <p:spPr>
          <a:xfrm>
            <a:off x="8098570" y="3035185"/>
            <a:ext cx="1743342" cy="0"/>
          </a:xfrm>
          <a:prstGeom prst="line">
            <a:avLst/>
          </a:prstGeom>
          <a:noFill/>
          <a:ln w="25400">
            <a:solidFill>
              <a:srgbClr val="002060"/>
            </a:solidFill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54DF78-6E00-E87B-DB7C-66633297B7CB}"/>
              </a:ext>
            </a:extLst>
          </p:cNvPr>
          <p:cNvCxnSpPr/>
          <p:nvPr/>
        </p:nvCxnSpPr>
        <p:spPr>
          <a:xfrm>
            <a:off x="621436" y="11477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A0E92-4196-DB92-D528-6438FC470AC1}"/>
              </a:ext>
            </a:extLst>
          </p:cNvPr>
          <p:cNvGrpSpPr/>
          <p:nvPr/>
        </p:nvGrpSpPr>
        <p:grpSpPr>
          <a:xfrm>
            <a:off x="5485807" y="2831322"/>
            <a:ext cx="1116651" cy="2725776"/>
            <a:chOff x="5485807" y="2831321"/>
            <a:chExt cx="1534774" cy="32456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22414F-D508-66EE-DAE5-64DE56E6B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32" b="39532"/>
            <a:stretch>
              <a:fillRect/>
            </a:stretch>
          </p:blipFill>
          <p:spPr>
            <a:xfrm>
              <a:off x="5485807" y="2831321"/>
              <a:ext cx="1495238" cy="1495236"/>
            </a:xfrm>
            <a:custGeom>
              <a:avLst/>
              <a:gdLst>
                <a:gd name="connsiteX0" fmla="*/ 1090639 w 2181277"/>
                <a:gd name="connsiteY0" fmla="*/ 0 h 2181277"/>
                <a:gd name="connsiteX1" fmla="*/ 1530401 w 2181277"/>
                <a:gd name="connsiteY1" fmla="*/ 181378 h 2181277"/>
                <a:gd name="connsiteX2" fmla="*/ 1999900 w 2181277"/>
                <a:gd name="connsiteY2" fmla="*/ 650877 h 2181277"/>
                <a:gd name="connsiteX3" fmla="*/ 1999900 w 2181277"/>
                <a:gd name="connsiteY3" fmla="*/ 1530401 h 2181277"/>
                <a:gd name="connsiteX4" fmla="*/ 1530401 w 2181277"/>
                <a:gd name="connsiteY4" fmla="*/ 1999900 h 2181277"/>
                <a:gd name="connsiteX5" fmla="*/ 650877 w 2181277"/>
                <a:gd name="connsiteY5" fmla="*/ 1999900 h 2181277"/>
                <a:gd name="connsiteX6" fmla="*/ 181378 w 2181277"/>
                <a:gd name="connsiteY6" fmla="*/ 1530401 h 2181277"/>
                <a:gd name="connsiteX7" fmla="*/ 181378 w 2181277"/>
                <a:gd name="connsiteY7" fmla="*/ 650877 h 2181277"/>
                <a:gd name="connsiteX8" fmla="*/ 650877 w 2181277"/>
                <a:gd name="connsiteY8" fmla="*/ 181378 h 2181277"/>
                <a:gd name="connsiteX9" fmla="*/ 1090639 w 2181277"/>
                <a:gd name="connsiteY9" fmla="*/ 0 h 218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1277" h="2181277">
                  <a:moveTo>
                    <a:pt x="1090639" y="0"/>
                  </a:moveTo>
                  <a:cubicBezTo>
                    <a:pt x="1250061" y="0"/>
                    <a:pt x="1409483" y="60459"/>
                    <a:pt x="1530401" y="181378"/>
                  </a:cubicBezTo>
                  <a:lnTo>
                    <a:pt x="1999900" y="650877"/>
                  </a:lnTo>
                  <a:cubicBezTo>
                    <a:pt x="2241737" y="892714"/>
                    <a:pt x="2241737" y="1288564"/>
                    <a:pt x="1999900" y="1530401"/>
                  </a:cubicBezTo>
                  <a:lnTo>
                    <a:pt x="1530401" y="1999900"/>
                  </a:lnTo>
                  <a:cubicBezTo>
                    <a:pt x="1288564" y="2241737"/>
                    <a:pt x="892714" y="2241737"/>
                    <a:pt x="650877" y="1999900"/>
                  </a:cubicBezTo>
                  <a:lnTo>
                    <a:pt x="181378" y="1530401"/>
                  </a:lnTo>
                  <a:cubicBezTo>
                    <a:pt x="-60459" y="1288564"/>
                    <a:pt x="-60459" y="892714"/>
                    <a:pt x="181378" y="650877"/>
                  </a:cubicBezTo>
                  <a:lnTo>
                    <a:pt x="650877" y="181378"/>
                  </a:lnTo>
                  <a:cubicBezTo>
                    <a:pt x="771796" y="60459"/>
                    <a:pt x="931217" y="0"/>
                    <a:pt x="1090639" y="0"/>
                  </a:cubicBezTo>
                  <a:close/>
                </a:path>
              </a:pathLst>
            </a:custGeom>
            <a:pattFill prst="pct10">
              <a:fgClr>
                <a:schemeClr val="tx1"/>
              </a:fgClr>
              <a:bgClr>
                <a:schemeClr val="bg1"/>
              </a:bgClr>
            </a:patt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1FA670-E7EB-1CA4-E9A5-D254620E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32" b="39532"/>
            <a:stretch>
              <a:fillRect/>
            </a:stretch>
          </p:blipFill>
          <p:spPr>
            <a:xfrm>
              <a:off x="5525343" y="4581700"/>
              <a:ext cx="1495238" cy="1495236"/>
            </a:xfrm>
            <a:custGeom>
              <a:avLst/>
              <a:gdLst>
                <a:gd name="connsiteX0" fmla="*/ 1090639 w 2181277"/>
                <a:gd name="connsiteY0" fmla="*/ 0 h 2181277"/>
                <a:gd name="connsiteX1" fmla="*/ 1530401 w 2181277"/>
                <a:gd name="connsiteY1" fmla="*/ 181378 h 2181277"/>
                <a:gd name="connsiteX2" fmla="*/ 1999900 w 2181277"/>
                <a:gd name="connsiteY2" fmla="*/ 650877 h 2181277"/>
                <a:gd name="connsiteX3" fmla="*/ 1999900 w 2181277"/>
                <a:gd name="connsiteY3" fmla="*/ 1530401 h 2181277"/>
                <a:gd name="connsiteX4" fmla="*/ 1530401 w 2181277"/>
                <a:gd name="connsiteY4" fmla="*/ 1999900 h 2181277"/>
                <a:gd name="connsiteX5" fmla="*/ 650877 w 2181277"/>
                <a:gd name="connsiteY5" fmla="*/ 1999900 h 2181277"/>
                <a:gd name="connsiteX6" fmla="*/ 181378 w 2181277"/>
                <a:gd name="connsiteY6" fmla="*/ 1530401 h 2181277"/>
                <a:gd name="connsiteX7" fmla="*/ 181378 w 2181277"/>
                <a:gd name="connsiteY7" fmla="*/ 650877 h 2181277"/>
                <a:gd name="connsiteX8" fmla="*/ 650877 w 2181277"/>
                <a:gd name="connsiteY8" fmla="*/ 181378 h 2181277"/>
                <a:gd name="connsiteX9" fmla="*/ 1090639 w 2181277"/>
                <a:gd name="connsiteY9" fmla="*/ 0 h 218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1277" h="2181277">
                  <a:moveTo>
                    <a:pt x="1090639" y="0"/>
                  </a:moveTo>
                  <a:cubicBezTo>
                    <a:pt x="1250061" y="0"/>
                    <a:pt x="1409483" y="60459"/>
                    <a:pt x="1530401" y="181378"/>
                  </a:cubicBezTo>
                  <a:lnTo>
                    <a:pt x="1999900" y="650877"/>
                  </a:lnTo>
                  <a:cubicBezTo>
                    <a:pt x="2241737" y="892714"/>
                    <a:pt x="2241737" y="1288564"/>
                    <a:pt x="1999900" y="1530401"/>
                  </a:cubicBezTo>
                  <a:lnTo>
                    <a:pt x="1530401" y="1999900"/>
                  </a:lnTo>
                  <a:cubicBezTo>
                    <a:pt x="1288564" y="2241737"/>
                    <a:pt x="892714" y="2241737"/>
                    <a:pt x="650877" y="1999900"/>
                  </a:cubicBezTo>
                  <a:lnTo>
                    <a:pt x="181378" y="1530401"/>
                  </a:lnTo>
                  <a:cubicBezTo>
                    <a:pt x="-60459" y="1288564"/>
                    <a:pt x="-60459" y="892714"/>
                    <a:pt x="181378" y="650877"/>
                  </a:cubicBezTo>
                  <a:lnTo>
                    <a:pt x="650877" y="181378"/>
                  </a:lnTo>
                  <a:cubicBezTo>
                    <a:pt x="771796" y="60459"/>
                    <a:pt x="931217" y="0"/>
                    <a:pt x="1090639" y="0"/>
                  </a:cubicBezTo>
                  <a:close/>
                </a:path>
              </a:pathLst>
            </a:custGeom>
            <a:pattFill prst="pct10">
              <a:fgClr>
                <a:schemeClr val="tx1"/>
              </a:fgClr>
              <a:bgClr>
                <a:schemeClr val="bg1"/>
              </a:bgClr>
            </a:pattFill>
          </p:spPr>
        </p:pic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8D1C899-F8C4-68A2-DB7D-1C1352129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590" y="3929131"/>
              <a:ext cx="1298131" cy="1135772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gradFill flip="none" rotWithShape="1">
              <a:gsLst>
                <a:gs pos="48000">
                  <a:srgbClr val="43C0BA">
                    <a:alpha val="62000"/>
                  </a:srgbClr>
                </a:gs>
                <a:gs pos="24000">
                  <a:srgbClr val="1759A9">
                    <a:alpha val="62000"/>
                  </a:srgbClr>
                </a:gs>
                <a:gs pos="0">
                  <a:srgbClr val="288EBF">
                    <a:alpha val="62000"/>
                  </a:srgbClr>
                </a:gs>
                <a:gs pos="89000">
                  <a:srgbClr val="F49222">
                    <a:alpha val="61000"/>
                  </a:srgbClr>
                </a:gs>
                <a:gs pos="68000">
                  <a:srgbClr val="C3DB63">
                    <a:alpha val="62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EC Square Sans Pro" panose="020B050604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6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8991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2" r="9982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8" r="10098"/>
          <a:stretch>
            <a:fillRect/>
          </a:stretch>
        </p:blipFill>
        <p:spPr>
          <a:xfrm rot="10800000">
            <a:off x="10711065" y="3784102"/>
            <a:ext cx="2821627" cy="2821625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9911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>
            <a:fillRect/>
          </a:stretch>
        </p:blipFill>
        <p:spPr/>
      </p:pic>
      <p:sp>
        <p:nvSpPr>
          <p:cNvPr id="22" name="TextBox 21"/>
          <p:cNvSpPr txBox="1"/>
          <p:nvPr/>
        </p:nvSpPr>
        <p:spPr>
          <a:xfrm>
            <a:off x="2707757" y="2667078"/>
            <a:ext cx="6776486" cy="1046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4000" b="1">
                <a:solidFill>
                  <a:srgbClr val="333333"/>
                </a:solidFill>
                <a:latin typeface="Helvetica Neue"/>
              </a:rPr>
              <a:t>Purpose &amp; objectives</a:t>
            </a:r>
            <a:endParaRPr lang="en-GB" sz="4000" b="1">
              <a:solidFill>
                <a:srgbClr val="333333"/>
              </a:solidFill>
              <a:latin typeface="Helvetica Neue" charset="0"/>
            </a:endParaRPr>
          </a:p>
          <a:p>
            <a:pPr algn="ctr"/>
            <a:r>
              <a:rPr lang="en-GB" sz="2800" i="1">
                <a:solidFill>
                  <a:srgbClr val="333333"/>
                </a:solidFill>
                <a:latin typeface="Helvetica Neue"/>
              </a:rPr>
              <a:t>Meeting frequency</a:t>
            </a:r>
            <a:endParaRPr lang="en-GB" sz="2800" i="1"/>
          </a:p>
        </p:txBody>
      </p:sp>
      <p:pic>
        <p:nvPicPr>
          <p:cNvPr id="33" name="Picture Placeholder 32"/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r="21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669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3AA79AB6-81FA-42EF-8375-E0F9658FD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876353" y="5184196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CAD0BF56-850F-4F27-9D6E-1C3C9A1105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30" name="Google Shape;525;g1235f53a413_0_2313">
            <a:extLst>
              <a:ext uri="{FF2B5EF4-FFF2-40B4-BE49-F238E27FC236}">
                <a16:creationId xmlns:a16="http://schemas.microsoft.com/office/drawing/2014/main" id="{02050971-5D46-4A84-A581-C1F455CA7474}"/>
              </a:ext>
            </a:extLst>
          </p:cNvPr>
          <p:cNvSpPr txBox="1">
            <a:spLocks/>
          </p:cNvSpPr>
          <p:nvPr/>
        </p:nvSpPr>
        <p:spPr>
          <a:xfrm>
            <a:off x="5685210" y="500600"/>
            <a:ext cx="6241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88B46B-5D9D-B8A0-F3EA-531E63F66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12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63AC79-B41B-4452-D685-509EF5AD0981}"/>
              </a:ext>
            </a:extLst>
          </p:cNvPr>
          <p:cNvGrpSpPr/>
          <p:nvPr/>
        </p:nvGrpSpPr>
        <p:grpSpPr>
          <a:xfrm>
            <a:off x="1079817" y="1872047"/>
            <a:ext cx="2190007" cy="513773"/>
            <a:chOff x="1202725" y="2252880"/>
            <a:chExt cx="2655697" cy="704112"/>
          </a:xfrm>
        </p:grpSpPr>
        <p:pic>
          <p:nvPicPr>
            <p:cNvPr id="13" name="Graphic 12" descr="Gauge with solid fill">
              <a:extLst>
                <a:ext uri="{FF2B5EF4-FFF2-40B4-BE49-F238E27FC236}">
                  <a16:creationId xmlns:a16="http://schemas.microsoft.com/office/drawing/2014/main" id="{70B006B0-8ABF-BC09-0FF1-065EAAF7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2725" y="2252880"/>
              <a:ext cx="625930" cy="7041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86E76A-719E-0F72-4DD6-1340E4B92A8B}"/>
                </a:ext>
              </a:extLst>
            </p:cNvPr>
            <p:cNvSpPr txBox="1"/>
            <p:nvPr/>
          </p:nvSpPr>
          <p:spPr>
            <a:xfrm>
              <a:off x="1800715" y="2486526"/>
              <a:ext cx="2057707" cy="46397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GB" sz="1600" b="1"/>
                <a:t>Meetings</a:t>
              </a:r>
              <a:endParaRPr lang="en-US"/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6F146CD4-7354-BA32-4742-DE10CC59C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373000"/>
              </p:ext>
            </p:extLst>
          </p:nvPr>
        </p:nvGraphicFramePr>
        <p:xfrm>
          <a:off x="1079817" y="2482015"/>
          <a:ext cx="9872884" cy="311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9596">
                  <a:extLst>
                    <a:ext uri="{9D8B030D-6E8A-4147-A177-3AD203B41FA5}">
                      <a16:colId xmlns:a16="http://schemas.microsoft.com/office/drawing/2014/main" val="2367921721"/>
                    </a:ext>
                  </a:extLst>
                </a:gridCol>
                <a:gridCol w="6254082">
                  <a:extLst>
                    <a:ext uri="{9D8B030D-6E8A-4147-A177-3AD203B41FA5}">
                      <a16:colId xmlns:a16="http://schemas.microsoft.com/office/drawing/2014/main" val="1312308124"/>
                    </a:ext>
                  </a:extLst>
                </a:gridCol>
                <a:gridCol w="539206">
                  <a:extLst>
                    <a:ext uri="{9D8B030D-6E8A-4147-A177-3AD203B41FA5}">
                      <a16:colId xmlns:a16="http://schemas.microsoft.com/office/drawing/2014/main" val="3338496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002060"/>
                          </a:solidFill>
                        </a:rPr>
                        <a:t>Kick-off meeting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/>
                        <a:t>Explanation of the </a:t>
                      </a:r>
                      <a:r>
                        <a:rPr lang="en-GB" sz="1200" b="1"/>
                        <a:t>roadmap </a:t>
                      </a:r>
                      <a:r>
                        <a:rPr lang="en-GB" sz="1200" b="0"/>
                        <a:t>during the trajectory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/>
                        <a:t>How the meetings explained in the roadmap will be executed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GB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6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>
                          <a:solidFill>
                            <a:srgbClr val="002060"/>
                          </a:solidFill>
                        </a:rPr>
                        <a:t>First workshop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/>
                        <a:t>User profiles and use cases for a future registry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/>
                        <a:t>Determining the requirements for the </a:t>
                      </a:r>
                      <a:r>
                        <a:rPr lang="en-GB" sz="1200" b="1"/>
                        <a:t>adoption</a:t>
                      </a:r>
                      <a:endParaRPr lang="en-US"/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/>
                        <a:t>Registry versus repositories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GB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>
                          <a:solidFill>
                            <a:srgbClr val="002060"/>
                          </a:solidFill>
                        </a:rPr>
                        <a:t>Second workshop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1" i="0" u="none" strike="noStrike" noProof="0">
                          <a:latin typeface="Calibri"/>
                        </a:rPr>
                        <a:t>Validation </a:t>
                      </a:r>
                      <a:r>
                        <a:rPr lang="en-GB" sz="1200" b="0" i="0" u="none" strike="noStrike" noProof="0">
                          <a:latin typeface="Calibri"/>
                        </a:rPr>
                        <a:t>of</a:t>
                      </a:r>
                      <a:r>
                        <a:rPr lang="en-GB" sz="1200" b="1" i="0" u="none" strike="noStrike" noProof="0">
                          <a:latin typeface="Calibri"/>
                        </a:rPr>
                        <a:t> technical requirements</a:t>
                      </a:r>
                      <a:r>
                        <a:rPr lang="en-GB" sz="1200" b="0" i="0" u="none" strike="noStrike" noProof="0">
                          <a:latin typeface="Calibri"/>
                        </a:rPr>
                        <a:t> 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1" i="0" u="none" strike="noStrike" noProof="0">
                          <a:latin typeface="Calibri"/>
                        </a:rPr>
                        <a:t>Recommendations </a:t>
                      </a:r>
                      <a:r>
                        <a:rPr lang="en-GB" sz="1200" b="0" i="0" u="none" strike="noStrike" noProof="0">
                          <a:latin typeface="Calibri"/>
                        </a:rPr>
                        <a:t>for </a:t>
                      </a:r>
                      <a:r>
                        <a:rPr lang="en-GB" sz="1200" b="1" i="0" u="none" strike="noStrike" noProof="0">
                          <a:latin typeface="Calibri"/>
                        </a:rPr>
                        <a:t>implementations </a:t>
                      </a:r>
                      <a:r>
                        <a:rPr lang="en-GB" sz="1200" b="0" i="0" u="none" strike="noStrike" noProof="0">
                          <a:latin typeface="Calibri"/>
                        </a:rPr>
                        <a:t>(i.e. which existing technology, etc)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GB" sz="12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78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002060"/>
                          </a:solidFill>
                        </a:rPr>
                        <a:t>Closing meeting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1"/>
                        <a:t>Summary</a:t>
                      </a:r>
                      <a:r>
                        <a:rPr lang="en-GB" sz="1200" b="0"/>
                        <a:t> of the outcome of the working groups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/>
                        <a:t>Discussing potential </a:t>
                      </a:r>
                      <a:r>
                        <a:rPr lang="en-GB" sz="1200" b="1"/>
                        <a:t>next steps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endParaRPr lang="en-GB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468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rgbClr val="002060"/>
                          </a:solidFill>
                        </a:rPr>
                        <a:t>Results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Validated proposal and working group to conduct a </a:t>
                      </a:r>
                      <a:r>
                        <a:rPr lang="en-GB" sz="1200" b="1" i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future pilot</a:t>
                      </a:r>
                      <a:r>
                        <a:rPr lang="en-GB" sz="1200" b="0" i="0">
                          <a:solidFill>
                            <a:srgbClr val="222222"/>
                          </a:solidFill>
                          <a:effectLst/>
                          <a:latin typeface="Calibri"/>
                        </a:rPr>
                        <a:t> (Q3-Q4 2024)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72713"/>
                  </a:ext>
                </a:extLst>
              </a:tr>
            </a:tbl>
          </a:graphicData>
        </a:graphic>
      </p:graphicFrame>
      <p:sp>
        <p:nvSpPr>
          <p:cNvPr id="98" name="AutoShape 3">
            <a:extLst>
              <a:ext uri="{FF2B5EF4-FFF2-40B4-BE49-F238E27FC236}">
                <a16:creationId xmlns:a16="http://schemas.microsoft.com/office/drawing/2014/main" id="{AD39E2EE-1034-4E0C-98E4-1BA0DE3B44BD}"/>
              </a:ext>
            </a:extLst>
          </p:cNvPr>
          <p:cNvSpPr>
            <a:spLocks/>
          </p:cNvSpPr>
          <p:nvPr/>
        </p:nvSpPr>
        <p:spPr bwMode="auto">
          <a:xfrm>
            <a:off x="-359002" y="589035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A1DAE9-40D7-E988-B601-5114EAACE25A}"/>
              </a:ext>
            </a:extLst>
          </p:cNvPr>
          <p:cNvSpPr txBox="1"/>
          <p:nvPr/>
        </p:nvSpPr>
        <p:spPr>
          <a:xfrm>
            <a:off x="4220717" y="2047266"/>
            <a:ext cx="1566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1600" b="1"/>
              <a:t>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C9DC9-FBB7-54DC-DDCD-2E46058A8A29}"/>
              </a:ext>
            </a:extLst>
          </p:cNvPr>
          <p:cNvSpPr txBox="1"/>
          <p:nvPr/>
        </p:nvSpPr>
        <p:spPr>
          <a:xfrm>
            <a:off x="621435" y="494859"/>
            <a:ext cx="7232149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Meeting frequency</a:t>
            </a:r>
            <a:endParaRPr lang="en-US"/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22C54A-26F4-81A0-4BE3-525769419133}"/>
              </a:ext>
            </a:extLst>
          </p:cNvPr>
          <p:cNvCxnSpPr/>
          <p:nvPr/>
        </p:nvCxnSpPr>
        <p:spPr>
          <a:xfrm>
            <a:off x="621436" y="11477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</p:spTree>
    <p:extLst>
      <p:ext uri="{BB962C8B-B14F-4D97-AF65-F5344CB8AC3E}">
        <p14:creationId xmlns:p14="http://schemas.microsoft.com/office/powerpoint/2010/main" val="14880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54916-1FCD-BF89-789D-1F626F09A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429B3B4-A74D-6E85-DFEB-BCF41A2346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E8E270-F571-BBF4-3346-0982AA61C795}"/>
              </a:ext>
            </a:extLst>
          </p:cNvPr>
          <p:cNvSpPr txBox="1">
            <a:spLocks/>
          </p:cNvSpPr>
          <p:nvPr/>
        </p:nvSpPr>
        <p:spPr>
          <a:xfrm>
            <a:off x="3679971" y="2931173"/>
            <a:ext cx="4832058" cy="16146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Chapter 2: 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Feedback mechanism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0484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2833A2-9E5A-4129-B236-DB4EB7E5BC1B}"/>
              </a:ext>
            </a:extLst>
          </p:cNvPr>
          <p:cNvSpPr txBox="1"/>
          <p:nvPr/>
        </p:nvSpPr>
        <p:spPr>
          <a:xfrm>
            <a:off x="621435" y="494859"/>
            <a:ext cx="8818897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Feedback</a:t>
            </a:r>
            <a:endParaRPr lang="en-US"/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226BEC-6125-4983-92B7-70C600E6AEB2}"/>
              </a:ext>
            </a:extLst>
          </p:cNvPr>
          <p:cNvCxnSpPr/>
          <p:nvPr/>
        </p:nvCxnSpPr>
        <p:spPr>
          <a:xfrm>
            <a:off x="621436" y="1119907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3AA79AB6-81FA-42EF-8375-E0F9658FD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876353" y="5184196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98" name="AutoShape 3">
            <a:extLst>
              <a:ext uri="{FF2B5EF4-FFF2-40B4-BE49-F238E27FC236}">
                <a16:creationId xmlns:a16="http://schemas.microsoft.com/office/drawing/2014/main" id="{AD39E2EE-1034-4E0C-98E4-1BA0DE3B44BD}"/>
              </a:ext>
            </a:extLst>
          </p:cNvPr>
          <p:cNvSpPr>
            <a:spLocks/>
          </p:cNvSpPr>
          <p:nvPr/>
        </p:nvSpPr>
        <p:spPr bwMode="auto">
          <a:xfrm>
            <a:off x="-359002" y="589035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CAD0BF56-850F-4F27-9D6E-1C3C9A1105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30" name="Google Shape;525;g1235f53a413_0_2313">
            <a:extLst>
              <a:ext uri="{FF2B5EF4-FFF2-40B4-BE49-F238E27FC236}">
                <a16:creationId xmlns:a16="http://schemas.microsoft.com/office/drawing/2014/main" id="{02050971-5D46-4A84-A581-C1F455CA7474}"/>
              </a:ext>
            </a:extLst>
          </p:cNvPr>
          <p:cNvSpPr txBox="1">
            <a:spLocks/>
          </p:cNvSpPr>
          <p:nvPr/>
        </p:nvSpPr>
        <p:spPr>
          <a:xfrm>
            <a:off x="5685210" y="500600"/>
            <a:ext cx="6241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900"/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88B46B-5D9D-B8A0-F3EA-531E63F66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14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2B7274-A6CB-3D37-C373-0FB39F9A1291}"/>
              </a:ext>
            </a:extLst>
          </p:cNvPr>
          <p:cNvGrpSpPr/>
          <p:nvPr/>
        </p:nvGrpSpPr>
        <p:grpSpPr>
          <a:xfrm>
            <a:off x="1007921" y="1614949"/>
            <a:ext cx="4900808" cy="3510423"/>
            <a:chOff x="1327469" y="1614949"/>
            <a:chExt cx="4900808" cy="35104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577118-9524-2290-8804-693A288DBB9F}"/>
                </a:ext>
              </a:extLst>
            </p:cNvPr>
            <p:cNvSpPr txBox="1"/>
            <p:nvPr/>
          </p:nvSpPr>
          <p:spPr>
            <a:xfrm>
              <a:off x="1327469" y="4663707"/>
              <a:ext cx="4900808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400" b="1">
                  <a:ea typeface="Calibri"/>
                  <a:cs typeface="Calibri"/>
                </a:rPr>
                <a:t>GitHub</a:t>
              </a:r>
              <a:endParaRPr lang="en-US" sz="2400" b="1">
                <a:ea typeface="Calibri"/>
                <a:cs typeface="Calibri"/>
              </a:endParaRPr>
            </a:p>
          </p:txBody>
        </p:sp>
        <p:pic>
          <p:nvPicPr>
            <p:cNvPr id="2" name="Picture 1" descr="Github Logo - Free social media icons">
              <a:extLst>
                <a:ext uri="{FF2B5EF4-FFF2-40B4-BE49-F238E27FC236}">
                  <a16:creationId xmlns:a16="http://schemas.microsoft.com/office/drawing/2014/main" id="{A406A64E-04EE-AA92-8CE0-751DE90E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1529" y="1614949"/>
              <a:ext cx="2743200" cy="2743200"/>
            </a:xfrm>
            <a:prstGeom prst="rect">
              <a:avLst/>
            </a:prstGeom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395E00BC-4881-93F3-126B-AF0D1EF199E3}"/>
              </a:ext>
            </a:extLst>
          </p:cNvPr>
          <p:cNvSpPr/>
          <p:nvPr/>
        </p:nvSpPr>
        <p:spPr>
          <a:xfrm>
            <a:off x="5442155" y="2778841"/>
            <a:ext cx="2372032" cy="1106129"/>
          </a:xfrm>
          <a:prstGeom prst="right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797F8-8828-171C-0616-A0AB0A589875}"/>
              </a:ext>
            </a:extLst>
          </p:cNvPr>
          <p:cNvSpPr txBox="1"/>
          <p:nvPr/>
        </p:nvSpPr>
        <p:spPr>
          <a:xfrm>
            <a:off x="8223453" y="2587727"/>
            <a:ext cx="3332828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cs typeface="Calibri"/>
              </a:rPr>
              <a:t>Overview of materials and proposition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cs typeface="Calibri"/>
              </a:rPr>
              <a:t>Feedback mechanism: '</a:t>
            </a:r>
            <a:r>
              <a:rPr lang="en-GB" sz="1600" err="1">
                <a:cs typeface="Calibri"/>
              </a:rPr>
              <a:t>Github</a:t>
            </a:r>
            <a:r>
              <a:rPr lang="en-GB" sz="1600">
                <a:cs typeface="Calibri"/>
              </a:rPr>
              <a:t> issues' to submit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cs typeface="Calibri"/>
              </a:rPr>
              <a:t>Open discussion by the working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E22AE3-56CA-DD8E-E2BD-C58D8ACE8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763" y="5119688"/>
            <a:ext cx="6534150" cy="1400175"/>
          </a:xfrm>
          <a:prstGeom prst="rect">
            <a:avLst/>
          </a:prstGeom>
          <a:ln>
            <a:solidFill>
              <a:srgbClr val="244E9B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8F7C0-C980-E457-2D38-0136B8EFFFFE}"/>
              </a:ext>
            </a:extLst>
          </p:cNvPr>
          <p:cNvSpPr/>
          <p:nvPr/>
        </p:nvSpPr>
        <p:spPr>
          <a:xfrm>
            <a:off x="6095999" y="5562599"/>
            <a:ext cx="73342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0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1"/>
          <p:cNvSpPr txBox="1">
            <a:spLocks/>
          </p:cNvSpPr>
          <p:nvPr/>
        </p:nvSpPr>
        <p:spPr>
          <a:xfrm>
            <a:off x="3679971" y="2914395"/>
            <a:ext cx="4832058" cy="16146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Chapter 3: 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4513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166488" y="1551605"/>
            <a:ext cx="1653748" cy="513084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0957985" y="8656320"/>
            <a:ext cx="4707600" cy="1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741265" y="1547841"/>
            <a:ext cx="1644677" cy="5139845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3445481" y="1551586"/>
            <a:ext cx="1644677" cy="513084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6896558" y="1548415"/>
            <a:ext cx="1643880" cy="5139845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8593402" y="1557482"/>
            <a:ext cx="1644677" cy="5139845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0297333" y="1550383"/>
            <a:ext cx="1644677" cy="5130847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1100"/>
            </a:pPr>
            <a:endParaRPr sz="1467">
              <a:solidFill>
                <a:srgbClr val="FFFFFF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465598" y="1348204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</a:rPr>
              <a:t>February '24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6894790" y="1352421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</a:rPr>
              <a:t>April '24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8591309" y="1361492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</a:rPr>
              <a:t>May '24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10301652" y="1352421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</a:rPr>
              <a:t>June '24</a:t>
            </a:r>
            <a:endParaRPr lang="en" sz="900" i="1">
              <a:solidFill>
                <a:schemeClr val="lt1"/>
              </a:solidFill>
              <a:cs typeface="Arial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5184730" y="1359129"/>
            <a:ext cx="1649734" cy="124579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  <a:cs typeface="Arial"/>
              </a:rPr>
              <a:t>March '24</a:t>
            </a:r>
          </a:p>
        </p:txBody>
      </p:sp>
      <p:sp>
        <p:nvSpPr>
          <p:cNvPr id="104" name="Google Shape;104;p16"/>
          <p:cNvSpPr/>
          <p:nvPr/>
        </p:nvSpPr>
        <p:spPr>
          <a:xfrm>
            <a:off x="1740799" y="1345754"/>
            <a:ext cx="1649734" cy="137200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900" i="1">
                <a:solidFill>
                  <a:schemeClr val="lt1"/>
                </a:solidFill>
                <a:cs typeface="Arial"/>
              </a:rPr>
              <a:t>January '24</a:t>
            </a:r>
            <a:endParaRPr lang="en-US"/>
          </a:p>
        </p:txBody>
      </p:sp>
      <p:cxnSp>
        <p:nvCxnSpPr>
          <p:cNvPr id="112" name="Google Shape;112;p16"/>
          <p:cNvCxnSpPr/>
          <p:nvPr/>
        </p:nvCxnSpPr>
        <p:spPr>
          <a:xfrm rot="10800000" flipH="1">
            <a:off x="320969" y="2462005"/>
            <a:ext cx="11934400" cy="22400"/>
          </a:xfrm>
          <a:prstGeom prst="straightConnector1">
            <a:avLst/>
          </a:prstGeom>
          <a:noFill/>
          <a:ln w="19050" cap="flat" cmpd="sng">
            <a:solidFill>
              <a:srgbClr val="B1B1B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3" name="Google Shape;113;p16"/>
          <p:cNvSpPr/>
          <p:nvPr/>
        </p:nvSpPr>
        <p:spPr>
          <a:xfrm>
            <a:off x="395451" y="1553225"/>
            <a:ext cx="1262328" cy="839352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300" i="1">
                <a:solidFill>
                  <a:schemeClr val="dk1"/>
                </a:solidFill>
              </a:rPr>
              <a:t>Governance committee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95451" y="2545492"/>
            <a:ext cx="1262328" cy="839352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300" i="1">
                <a:solidFill>
                  <a:schemeClr val="dk1"/>
                </a:solidFill>
              </a:rPr>
              <a:t>Preparatory analysis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 rot="10800000" flipH="1">
            <a:off x="319369" y="3470356"/>
            <a:ext cx="11934400" cy="22400"/>
          </a:xfrm>
          <a:prstGeom prst="straightConnector1">
            <a:avLst/>
          </a:prstGeom>
          <a:noFill/>
          <a:ln w="19050" cap="flat" cmpd="sng">
            <a:solidFill>
              <a:srgbClr val="B1B1B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0" name="Google Shape;120;p16"/>
          <p:cNvSpPr/>
          <p:nvPr/>
        </p:nvSpPr>
        <p:spPr>
          <a:xfrm>
            <a:off x="394717" y="3560189"/>
            <a:ext cx="1262328" cy="839352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300" i="1">
                <a:solidFill>
                  <a:schemeClr val="dk1"/>
                </a:solidFill>
              </a:rPr>
              <a:t>Technical preparation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 rot="10800000" flipH="1">
            <a:off x="320482" y="4425633"/>
            <a:ext cx="11934400" cy="22400"/>
          </a:xfrm>
          <a:prstGeom prst="straightConnector1">
            <a:avLst/>
          </a:prstGeom>
          <a:noFill/>
          <a:ln w="19050" cap="flat" cmpd="sng">
            <a:solidFill>
              <a:srgbClr val="B1B1B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" name="Google Shape;120;p16">
            <a:extLst>
              <a:ext uri="{FF2B5EF4-FFF2-40B4-BE49-F238E27FC236}">
                <a16:creationId xmlns:a16="http://schemas.microsoft.com/office/drawing/2014/main" id="{5B6DC368-A989-1C0A-90C3-2799F0BB08F8}"/>
              </a:ext>
            </a:extLst>
          </p:cNvPr>
          <p:cNvSpPr/>
          <p:nvPr/>
        </p:nvSpPr>
        <p:spPr>
          <a:xfrm>
            <a:off x="394717" y="4549263"/>
            <a:ext cx="1253036" cy="776807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200" i="1">
                <a:solidFill>
                  <a:schemeClr val="dk1"/>
                </a:solidFill>
              </a:rPr>
              <a:t>Next steps</a:t>
            </a:r>
            <a:endParaRPr lang="en-US" sz="1200">
              <a:solidFill>
                <a:schemeClr val="dk1"/>
              </a:solidFill>
              <a:cs typeface="Arial"/>
            </a:endParaRPr>
          </a:p>
        </p:txBody>
      </p:sp>
      <p:cxnSp>
        <p:nvCxnSpPr>
          <p:cNvPr id="22" name="Google Shape;121;p16">
            <a:extLst>
              <a:ext uri="{FF2B5EF4-FFF2-40B4-BE49-F238E27FC236}">
                <a16:creationId xmlns:a16="http://schemas.microsoft.com/office/drawing/2014/main" id="{46C08C6A-AC2C-29F5-93BB-B53C87424D7B}"/>
              </a:ext>
            </a:extLst>
          </p:cNvPr>
          <p:cNvCxnSpPr>
            <a:cxnSpLocks/>
          </p:cNvCxnSpPr>
          <p:nvPr/>
        </p:nvCxnSpPr>
        <p:spPr>
          <a:xfrm rot="10800000" flipH="1">
            <a:off x="337127" y="5403669"/>
            <a:ext cx="11934400" cy="22400"/>
          </a:xfrm>
          <a:prstGeom prst="straightConnector1">
            <a:avLst/>
          </a:prstGeom>
          <a:noFill/>
          <a:ln w="19050" cap="flat" cmpd="sng">
            <a:solidFill>
              <a:srgbClr val="B1B1B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" name="Google Shape;109;p16">
            <a:extLst>
              <a:ext uri="{FF2B5EF4-FFF2-40B4-BE49-F238E27FC236}">
                <a16:creationId xmlns:a16="http://schemas.microsoft.com/office/drawing/2014/main" id="{B685D3AF-C6FA-73A5-58B2-8EB1C4380934}"/>
              </a:ext>
            </a:extLst>
          </p:cNvPr>
          <p:cNvSpPr txBox="1"/>
          <p:nvPr/>
        </p:nvSpPr>
        <p:spPr>
          <a:xfrm>
            <a:off x="1994074" y="6017735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37" name="Google Shape;109;p16">
            <a:extLst>
              <a:ext uri="{FF2B5EF4-FFF2-40B4-BE49-F238E27FC236}">
                <a16:creationId xmlns:a16="http://schemas.microsoft.com/office/drawing/2014/main" id="{8396F4DA-34C9-A924-C905-EAAA9DD9CCC6}"/>
              </a:ext>
            </a:extLst>
          </p:cNvPr>
          <p:cNvSpPr txBox="1"/>
          <p:nvPr/>
        </p:nvSpPr>
        <p:spPr>
          <a:xfrm>
            <a:off x="3689039" y="6015526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42" name="Google Shape;109;p16">
            <a:extLst>
              <a:ext uri="{FF2B5EF4-FFF2-40B4-BE49-F238E27FC236}">
                <a16:creationId xmlns:a16="http://schemas.microsoft.com/office/drawing/2014/main" id="{12C9CE1E-7AA4-A19A-1074-38F608FED289}"/>
              </a:ext>
            </a:extLst>
          </p:cNvPr>
          <p:cNvSpPr txBox="1"/>
          <p:nvPr/>
        </p:nvSpPr>
        <p:spPr>
          <a:xfrm>
            <a:off x="5420365" y="6021431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47" name="Google Shape;109;p16">
            <a:extLst>
              <a:ext uri="{FF2B5EF4-FFF2-40B4-BE49-F238E27FC236}">
                <a16:creationId xmlns:a16="http://schemas.microsoft.com/office/drawing/2014/main" id="{2854DE59-6DB9-9FC8-7078-AB93B56924BC}"/>
              </a:ext>
            </a:extLst>
          </p:cNvPr>
          <p:cNvSpPr txBox="1"/>
          <p:nvPr/>
        </p:nvSpPr>
        <p:spPr>
          <a:xfrm>
            <a:off x="7148007" y="6018250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8DF946-38D3-431A-91E5-860A46A48256}"/>
              </a:ext>
            </a:extLst>
          </p:cNvPr>
          <p:cNvGrpSpPr/>
          <p:nvPr/>
        </p:nvGrpSpPr>
        <p:grpSpPr>
          <a:xfrm>
            <a:off x="7088613" y="6453731"/>
            <a:ext cx="1336165" cy="122486"/>
            <a:chOff x="7088613" y="6453731"/>
            <a:chExt cx="1336165" cy="12248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0C456DA-402F-DA27-8248-27875DD10539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AA6085-BE7F-D252-8107-BCCA4FCC9F9D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C6E9591-C9AF-44AC-8468-497E00C341A1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5B15D54-D2CB-F946-20FD-D2B305F22C8A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sp>
        <p:nvSpPr>
          <p:cNvPr id="2" name="Google Shape;127;p16">
            <a:extLst>
              <a:ext uri="{FF2B5EF4-FFF2-40B4-BE49-F238E27FC236}">
                <a16:creationId xmlns:a16="http://schemas.microsoft.com/office/drawing/2014/main" id="{4DC4E9AE-F211-3DEA-92E3-379B4FABB203}"/>
              </a:ext>
            </a:extLst>
          </p:cNvPr>
          <p:cNvSpPr/>
          <p:nvPr/>
        </p:nvSpPr>
        <p:spPr>
          <a:xfrm>
            <a:off x="3241396" y="2595701"/>
            <a:ext cx="2770355" cy="218290"/>
          </a:xfrm>
          <a:prstGeom prst="rect">
            <a:avLst/>
          </a:prstGeom>
          <a:solidFill>
            <a:srgbClr val="00449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7" tIns="12167" rIns="12167" bIns="12167" anchor="ctr" anchorCtr="0">
            <a:noAutofit/>
          </a:bodyPr>
          <a:lstStyle/>
          <a:p>
            <a:pPr algn="ctr"/>
            <a:r>
              <a:rPr lang="en-GB" sz="800" b="1">
                <a:solidFill>
                  <a:schemeClr val="lt1"/>
                </a:solidFill>
                <a:cs typeface="Arial"/>
              </a:rPr>
              <a:t>Prepare first workshop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395355-72AF-DDFA-2956-BDCD64B72899}"/>
              </a:ext>
            </a:extLst>
          </p:cNvPr>
          <p:cNvSpPr/>
          <p:nvPr/>
        </p:nvSpPr>
        <p:spPr>
          <a:xfrm>
            <a:off x="3476181" y="2237475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4CCB1-2C7C-7592-AA3A-E0D808FDF4A4}"/>
              </a:ext>
            </a:extLst>
          </p:cNvPr>
          <p:cNvSpPr txBox="1"/>
          <p:nvPr/>
        </p:nvSpPr>
        <p:spPr>
          <a:xfrm>
            <a:off x="621436" y="494859"/>
            <a:ext cx="1817915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Timeline</a:t>
            </a:r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C5EE2E-FF4F-1B97-4957-F4074E3274E1}"/>
              </a:ext>
            </a:extLst>
          </p:cNvPr>
          <p:cNvCxnSpPr/>
          <p:nvPr/>
        </p:nvCxnSpPr>
        <p:spPr>
          <a:xfrm>
            <a:off x="621436" y="11477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9C850C-3EAE-6B68-C6BE-39C57FB40862}"/>
              </a:ext>
            </a:extLst>
          </p:cNvPr>
          <p:cNvGrpSpPr/>
          <p:nvPr/>
        </p:nvGrpSpPr>
        <p:grpSpPr>
          <a:xfrm>
            <a:off x="5346898" y="6453730"/>
            <a:ext cx="1336165" cy="122486"/>
            <a:chOff x="7088613" y="6453731"/>
            <a:chExt cx="1336165" cy="12248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8171F7-270F-A78B-1676-0392226C7987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B3D1543-05BF-D85D-C0E4-237E2E3A6A73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76A773-A4D6-55A4-C933-67BFBC1F2A8F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141A45-7D91-5E86-0BFA-B01780D9DC13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F61AC5-6F7C-DBDE-50BB-061F63F3C4E4}"/>
              </a:ext>
            </a:extLst>
          </p:cNvPr>
          <p:cNvGrpSpPr/>
          <p:nvPr/>
        </p:nvGrpSpPr>
        <p:grpSpPr>
          <a:xfrm>
            <a:off x="3619697" y="6453729"/>
            <a:ext cx="1336165" cy="122486"/>
            <a:chOff x="7088613" y="6453731"/>
            <a:chExt cx="1336165" cy="12248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39BF4E-8081-6BD6-6409-58E4F073A1E8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16F1A1F-4847-3A7F-B4FD-DE1A460DCE65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6FE9080-4B2E-3E85-A2FC-54F75FADC0C2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28342A-68A7-1B8C-94B0-922F7E5F6B5A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C6E5B-A368-18D6-4F82-2035FAF0D8CF}"/>
              </a:ext>
            </a:extLst>
          </p:cNvPr>
          <p:cNvGrpSpPr/>
          <p:nvPr/>
        </p:nvGrpSpPr>
        <p:grpSpPr>
          <a:xfrm>
            <a:off x="1899753" y="6453728"/>
            <a:ext cx="1336165" cy="122486"/>
            <a:chOff x="7088613" y="6453731"/>
            <a:chExt cx="1336165" cy="12248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251DDD-7576-0994-665D-3E48B65745AC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6E531B-5D3D-3652-75E9-DC6623BEA690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117077-0D4E-AD2B-12D6-7861C78F68DD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6784F1-74F2-CE8D-D737-E056D172FCEE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sp>
        <p:nvSpPr>
          <p:cNvPr id="34" name="Google Shape;109;p16">
            <a:extLst>
              <a:ext uri="{FF2B5EF4-FFF2-40B4-BE49-F238E27FC236}">
                <a16:creationId xmlns:a16="http://schemas.microsoft.com/office/drawing/2014/main" id="{7BF424E3-5BA1-05C6-94CB-4E24EA182326}"/>
              </a:ext>
            </a:extLst>
          </p:cNvPr>
          <p:cNvSpPr txBox="1"/>
          <p:nvPr/>
        </p:nvSpPr>
        <p:spPr>
          <a:xfrm>
            <a:off x="8846178" y="6018249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sp>
        <p:nvSpPr>
          <p:cNvPr id="51" name="Google Shape;109;p16">
            <a:extLst>
              <a:ext uri="{FF2B5EF4-FFF2-40B4-BE49-F238E27FC236}">
                <a16:creationId xmlns:a16="http://schemas.microsoft.com/office/drawing/2014/main" id="{96F35F93-9605-14E6-6E51-5A62AD41751C}"/>
              </a:ext>
            </a:extLst>
          </p:cNvPr>
          <p:cNvSpPr txBox="1"/>
          <p:nvPr/>
        </p:nvSpPr>
        <p:spPr>
          <a:xfrm>
            <a:off x="10551606" y="6018248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Weekly sprint meeting (PwC//EC)</a:t>
            </a:r>
            <a:endParaRPr lang="en-US" sz="2800">
              <a:solidFill>
                <a:schemeClr val="dk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5B3EDA-428A-B6B6-5F36-5AFDCC58037C}"/>
              </a:ext>
            </a:extLst>
          </p:cNvPr>
          <p:cNvGrpSpPr/>
          <p:nvPr/>
        </p:nvGrpSpPr>
        <p:grpSpPr>
          <a:xfrm>
            <a:off x="8750498" y="6453730"/>
            <a:ext cx="1336165" cy="122486"/>
            <a:chOff x="7088613" y="6453731"/>
            <a:chExt cx="1336165" cy="12248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90F5F55-1E45-14BB-1903-EAEE4817CC88}"/>
                </a:ext>
              </a:extLst>
            </p:cNvPr>
            <p:cNvSpPr/>
            <p:nvPr/>
          </p:nvSpPr>
          <p:spPr>
            <a:xfrm>
              <a:off x="7883949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A76C006-1F96-4173-911E-57B9FA0BD507}"/>
                </a:ext>
              </a:extLst>
            </p:cNvPr>
            <p:cNvSpPr/>
            <p:nvPr/>
          </p:nvSpPr>
          <p:spPr>
            <a:xfrm>
              <a:off x="7510227" y="6458054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5EB0C45-209F-A21C-17C2-CE111D78AA28}"/>
                </a:ext>
              </a:extLst>
            </p:cNvPr>
            <p:cNvSpPr/>
            <p:nvPr/>
          </p:nvSpPr>
          <p:spPr>
            <a:xfrm>
              <a:off x="8296441" y="6458053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941C970-A977-B311-9E2F-7F9300511618}"/>
                </a:ext>
              </a:extLst>
            </p:cNvPr>
            <p:cNvSpPr/>
            <p:nvPr/>
          </p:nvSpPr>
          <p:spPr>
            <a:xfrm>
              <a:off x="7088613" y="6453731"/>
              <a:ext cx="128337" cy="11816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33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3EFB113E-FAFC-E102-3527-462BF46108BA}"/>
              </a:ext>
            </a:extLst>
          </p:cNvPr>
          <p:cNvSpPr/>
          <p:nvPr/>
        </p:nvSpPr>
        <p:spPr>
          <a:xfrm>
            <a:off x="11251262" y="6458051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DFAD682-D6D0-2A4A-D8CD-36EF2847557A}"/>
              </a:ext>
            </a:extLst>
          </p:cNvPr>
          <p:cNvSpPr/>
          <p:nvPr/>
        </p:nvSpPr>
        <p:spPr>
          <a:xfrm>
            <a:off x="10877540" y="6458052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97A78B4-8BBB-E9A0-7664-00FF7401F206}"/>
              </a:ext>
            </a:extLst>
          </p:cNvPr>
          <p:cNvSpPr/>
          <p:nvPr/>
        </p:nvSpPr>
        <p:spPr>
          <a:xfrm>
            <a:off x="10455926" y="6453729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62" name="Google Shape;127;p16">
            <a:extLst>
              <a:ext uri="{FF2B5EF4-FFF2-40B4-BE49-F238E27FC236}">
                <a16:creationId xmlns:a16="http://schemas.microsoft.com/office/drawing/2014/main" id="{406EF679-A4C7-C1EF-0CF0-007E15F0964C}"/>
              </a:ext>
            </a:extLst>
          </p:cNvPr>
          <p:cNvSpPr/>
          <p:nvPr/>
        </p:nvSpPr>
        <p:spPr>
          <a:xfrm>
            <a:off x="1739542" y="1608730"/>
            <a:ext cx="1498156" cy="218289"/>
          </a:xfrm>
          <a:prstGeom prst="rect">
            <a:avLst/>
          </a:prstGeom>
          <a:solidFill>
            <a:srgbClr val="00449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7" tIns="12167" rIns="12167" bIns="12167" anchor="ctr" anchorCtr="0">
            <a:noAutofit/>
          </a:bodyPr>
          <a:lstStyle/>
          <a:p>
            <a:pPr algn="ctr"/>
            <a:r>
              <a:rPr lang="en-GB" sz="800" b="1">
                <a:solidFill>
                  <a:schemeClr val="lt1"/>
                </a:solidFill>
                <a:cs typeface="Arial"/>
              </a:rPr>
              <a:t>Prepare kick-off meeting</a:t>
            </a:r>
            <a:endParaRPr lang="en-US"/>
          </a:p>
        </p:txBody>
      </p:sp>
      <p:sp>
        <p:nvSpPr>
          <p:cNvPr id="63" name="Google Shape;127;p16">
            <a:extLst>
              <a:ext uri="{FF2B5EF4-FFF2-40B4-BE49-F238E27FC236}">
                <a16:creationId xmlns:a16="http://schemas.microsoft.com/office/drawing/2014/main" id="{208F8A78-E410-6005-5C73-FC7E7B598C02}"/>
              </a:ext>
            </a:extLst>
          </p:cNvPr>
          <p:cNvSpPr/>
          <p:nvPr/>
        </p:nvSpPr>
        <p:spPr>
          <a:xfrm>
            <a:off x="6293397" y="3604443"/>
            <a:ext cx="2896982" cy="232804"/>
          </a:xfrm>
          <a:prstGeom prst="rect">
            <a:avLst/>
          </a:prstGeom>
          <a:solidFill>
            <a:srgbClr val="00449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7" tIns="12167" rIns="12167" bIns="12167" anchor="ctr" anchorCtr="0">
            <a:noAutofit/>
          </a:bodyPr>
          <a:lstStyle/>
          <a:p>
            <a:pPr algn="ctr"/>
            <a:r>
              <a:rPr lang="en-GB" sz="800" b="1">
                <a:solidFill>
                  <a:schemeClr val="lt1"/>
                </a:solidFill>
                <a:cs typeface="Arial"/>
              </a:rPr>
              <a:t>Prepare second workshop</a:t>
            </a:r>
            <a:endParaRPr lang="en-US"/>
          </a:p>
        </p:txBody>
      </p:sp>
      <p:sp>
        <p:nvSpPr>
          <p:cNvPr id="64" name="Google Shape;127;p16">
            <a:extLst>
              <a:ext uri="{FF2B5EF4-FFF2-40B4-BE49-F238E27FC236}">
                <a16:creationId xmlns:a16="http://schemas.microsoft.com/office/drawing/2014/main" id="{30DAECF9-BB31-77D4-04B9-64198D46C420}"/>
              </a:ext>
            </a:extLst>
          </p:cNvPr>
          <p:cNvSpPr/>
          <p:nvPr/>
        </p:nvSpPr>
        <p:spPr>
          <a:xfrm>
            <a:off x="9406711" y="4526100"/>
            <a:ext cx="1641643" cy="240061"/>
          </a:xfrm>
          <a:prstGeom prst="rect">
            <a:avLst/>
          </a:prstGeom>
          <a:solidFill>
            <a:srgbClr val="00449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67" tIns="12167" rIns="12167" bIns="12167" anchor="ctr" anchorCtr="0">
            <a:noAutofit/>
          </a:bodyPr>
          <a:lstStyle/>
          <a:p>
            <a:pPr algn="ctr"/>
            <a:r>
              <a:rPr lang="en-GB" sz="800" b="1">
                <a:solidFill>
                  <a:schemeClr val="lt1"/>
                </a:solidFill>
                <a:cs typeface="Arial"/>
              </a:rPr>
              <a:t>Prepare closing meeting</a:t>
            </a:r>
            <a:endParaRPr lang="en-US"/>
          </a:p>
        </p:txBody>
      </p:sp>
      <p:sp>
        <p:nvSpPr>
          <p:cNvPr id="65" name="Google Shape;109;p16">
            <a:extLst>
              <a:ext uri="{FF2B5EF4-FFF2-40B4-BE49-F238E27FC236}">
                <a16:creationId xmlns:a16="http://schemas.microsoft.com/office/drawing/2014/main" id="{6510A061-736E-A5BB-6BAB-D3CE797A33C9}"/>
              </a:ext>
            </a:extLst>
          </p:cNvPr>
          <p:cNvSpPr txBox="1"/>
          <p:nvPr/>
        </p:nvSpPr>
        <p:spPr>
          <a:xfrm>
            <a:off x="2961215" y="2017486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Social Media / </a:t>
            </a:r>
            <a:r>
              <a:rPr lang="en" sz="800" b="1" u="sng" err="1">
                <a:solidFill>
                  <a:schemeClr val="dk1"/>
                </a:solidFill>
              </a:rPr>
              <a:t>Joinup</a:t>
            </a:r>
            <a:endParaRPr lang="en-US" err="1"/>
          </a:p>
        </p:txBody>
      </p:sp>
      <p:sp>
        <p:nvSpPr>
          <p:cNvPr id="66" name="Google Shape;109;p16">
            <a:extLst>
              <a:ext uri="{FF2B5EF4-FFF2-40B4-BE49-F238E27FC236}">
                <a16:creationId xmlns:a16="http://schemas.microsoft.com/office/drawing/2014/main" id="{A78726AC-B117-E716-1D6E-8870C33E048E}"/>
              </a:ext>
            </a:extLst>
          </p:cNvPr>
          <p:cNvSpPr txBox="1"/>
          <p:nvPr/>
        </p:nvSpPr>
        <p:spPr>
          <a:xfrm>
            <a:off x="5929740" y="3091542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Social Media / </a:t>
            </a:r>
            <a:r>
              <a:rPr lang="en" sz="800" b="1" u="sng" err="1">
                <a:solidFill>
                  <a:schemeClr val="dk1"/>
                </a:solidFill>
              </a:rPr>
              <a:t>Joinup</a:t>
            </a:r>
            <a:endParaRPr lang="en-US" err="1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27C149B-7AF2-DEB1-90C5-648CA2D6A34A}"/>
              </a:ext>
            </a:extLst>
          </p:cNvPr>
          <p:cNvSpPr/>
          <p:nvPr/>
        </p:nvSpPr>
        <p:spPr>
          <a:xfrm>
            <a:off x="6444706" y="3318788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B2BF34-DE9C-902D-BC72-55E3FC81502C}"/>
              </a:ext>
            </a:extLst>
          </p:cNvPr>
          <p:cNvSpPr/>
          <p:nvPr/>
        </p:nvSpPr>
        <p:spPr>
          <a:xfrm>
            <a:off x="11362346" y="5176615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  <p:sp>
        <p:nvSpPr>
          <p:cNvPr id="69" name="Google Shape;109;p16">
            <a:extLst>
              <a:ext uri="{FF2B5EF4-FFF2-40B4-BE49-F238E27FC236}">
                <a16:creationId xmlns:a16="http://schemas.microsoft.com/office/drawing/2014/main" id="{FC98A31E-B899-0CF9-6385-D4F557E600BE}"/>
              </a:ext>
            </a:extLst>
          </p:cNvPr>
          <p:cNvSpPr txBox="1"/>
          <p:nvPr/>
        </p:nvSpPr>
        <p:spPr>
          <a:xfrm>
            <a:off x="10847380" y="4949369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Social Media / </a:t>
            </a:r>
            <a:r>
              <a:rPr lang="en" sz="800" b="1" u="sng" err="1">
                <a:solidFill>
                  <a:schemeClr val="dk1"/>
                </a:solidFill>
              </a:rPr>
              <a:t>Joinup</a:t>
            </a:r>
            <a:endParaRPr lang="en-US" err="1"/>
          </a:p>
        </p:txBody>
      </p:sp>
      <p:sp>
        <p:nvSpPr>
          <p:cNvPr id="71" name="Google Shape;110;p16">
            <a:extLst>
              <a:ext uri="{FF2B5EF4-FFF2-40B4-BE49-F238E27FC236}">
                <a16:creationId xmlns:a16="http://schemas.microsoft.com/office/drawing/2014/main" id="{F6E5073F-A2E5-9F3B-B342-F318C6E68928}"/>
              </a:ext>
            </a:extLst>
          </p:cNvPr>
          <p:cNvSpPr/>
          <p:nvPr/>
        </p:nvSpPr>
        <p:spPr>
          <a:xfrm rot="10800000">
            <a:off x="5932650" y="2242132"/>
            <a:ext cx="122100" cy="176311"/>
          </a:xfrm>
          <a:prstGeom prst="triangle">
            <a:avLst>
              <a:gd name="adj" fmla="val 50000"/>
            </a:avLst>
          </a:prstGeom>
          <a:solidFill>
            <a:srgbClr val="FFBC5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1600"/>
          </a:p>
        </p:txBody>
      </p:sp>
      <p:sp>
        <p:nvSpPr>
          <p:cNvPr id="73" name="Google Shape;118;p16">
            <a:extLst>
              <a:ext uri="{FF2B5EF4-FFF2-40B4-BE49-F238E27FC236}">
                <a16:creationId xmlns:a16="http://schemas.microsoft.com/office/drawing/2014/main" id="{864F4D2D-86CD-46A4-FCE5-64A24E195D75}"/>
              </a:ext>
            </a:extLst>
          </p:cNvPr>
          <p:cNvSpPr txBox="1"/>
          <p:nvPr/>
        </p:nvSpPr>
        <p:spPr>
          <a:xfrm>
            <a:off x="5550024" y="1951533"/>
            <a:ext cx="924900" cy="2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600"/>
            </a:pPr>
            <a:r>
              <a:rPr lang="en" sz="800" b="1" u="sng">
                <a:solidFill>
                  <a:schemeClr val="dk1"/>
                </a:solidFill>
                <a:cs typeface="Calibri"/>
              </a:rPr>
              <a:t>Workshop</a:t>
            </a:r>
          </a:p>
        </p:txBody>
      </p:sp>
      <p:sp>
        <p:nvSpPr>
          <p:cNvPr id="74" name="Google Shape;110;p16">
            <a:extLst>
              <a:ext uri="{FF2B5EF4-FFF2-40B4-BE49-F238E27FC236}">
                <a16:creationId xmlns:a16="http://schemas.microsoft.com/office/drawing/2014/main" id="{AC046539-8A82-7CAF-7DF7-5D3C860035CD}"/>
              </a:ext>
            </a:extLst>
          </p:cNvPr>
          <p:cNvSpPr/>
          <p:nvPr/>
        </p:nvSpPr>
        <p:spPr>
          <a:xfrm rot="10800000">
            <a:off x="3154124" y="1146303"/>
            <a:ext cx="122100" cy="176311"/>
          </a:xfrm>
          <a:prstGeom prst="triangle">
            <a:avLst>
              <a:gd name="adj" fmla="val 50000"/>
            </a:avLst>
          </a:prstGeom>
          <a:solidFill>
            <a:srgbClr val="FFBC5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1600"/>
          </a:p>
        </p:txBody>
      </p:sp>
      <p:sp>
        <p:nvSpPr>
          <p:cNvPr id="75" name="Google Shape;118;p16">
            <a:extLst>
              <a:ext uri="{FF2B5EF4-FFF2-40B4-BE49-F238E27FC236}">
                <a16:creationId xmlns:a16="http://schemas.microsoft.com/office/drawing/2014/main" id="{56DBF644-FDB9-2886-C9D5-1494F21DB6BD}"/>
              </a:ext>
            </a:extLst>
          </p:cNvPr>
          <p:cNvSpPr txBox="1"/>
          <p:nvPr/>
        </p:nvSpPr>
        <p:spPr>
          <a:xfrm>
            <a:off x="2771498" y="855704"/>
            <a:ext cx="924900" cy="2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600"/>
            </a:pPr>
            <a:r>
              <a:rPr lang="en" sz="800" b="1" u="sng">
                <a:solidFill>
                  <a:schemeClr val="dk1"/>
                </a:solidFill>
                <a:cs typeface="Calibri"/>
              </a:rPr>
              <a:t>Today</a:t>
            </a:r>
          </a:p>
        </p:txBody>
      </p:sp>
      <p:sp>
        <p:nvSpPr>
          <p:cNvPr id="76" name="Google Shape;110;p16">
            <a:extLst>
              <a:ext uri="{FF2B5EF4-FFF2-40B4-BE49-F238E27FC236}">
                <a16:creationId xmlns:a16="http://schemas.microsoft.com/office/drawing/2014/main" id="{52C4C3BB-FE24-76EC-DD11-D3F80AC81214}"/>
              </a:ext>
            </a:extLst>
          </p:cNvPr>
          <p:cNvSpPr/>
          <p:nvPr/>
        </p:nvSpPr>
        <p:spPr>
          <a:xfrm rot="10800000">
            <a:off x="9118535" y="3258131"/>
            <a:ext cx="122100" cy="176311"/>
          </a:xfrm>
          <a:prstGeom prst="triangle">
            <a:avLst>
              <a:gd name="adj" fmla="val 50000"/>
            </a:avLst>
          </a:prstGeom>
          <a:solidFill>
            <a:srgbClr val="FFBC5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1600"/>
          </a:p>
        </p:txBody>
      </p:sp>
      <p:sp>
        <p:nvSpPr>
          <p:cNvPr id="77" name="Google Shape;118;p16">
            <a:extLst>
              <a:ext uri="{FF2B5EF4-FFF2-40B4-BE49-F238E27FC236}">
                <a16:creationId xmlns:a16="http://schemas.microsoft.com/office/drawing/2014/main" id="{50FF3D00-E5BC-B184-D470-EE3BEED71C81}"/>
              </a:ext>
            </a:extLst>
          </p:cNvPr>
          <p:cNvSpPr txBox="1"/>
          <p:nvPr/>
        </p:nvSpPr>
        <p:spPr>
          <a:xfrm>
            <a:off x="8735909" y="2974789"/>
            <a:ext cx="924900" cy="2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SzPts val="600"/>
            </a:pPr>
            <a:r>
              <a:rPr lang="en" sz="800" b="1" u="sng">
                <a:solidFill>
                  <a:schemeClr val="dk1"/>
                </a:solidFill>
                <a:cs typeface="Calibri"/>
              </a:rPr>
              <a:t>Workshop</a:t>
            </a:r>
          </a:p>
        </p:txBody>
      </p:sp>
      <p:sp>
        <p:nvSpPr>
          <p:cNvPr id="78" name="Google Shape;110;p16">
            <a:extLst>
              <a:ext uri="{FF2B5EF4-FFF2-40B4-BE49-F238E27FC236}">
                <a16:creationId xmlns:a16="http://schemas.microsoft.com/office/drawing/2014/main" id="{E7D2C8E9-1E25-6ACB-CA78-21FD0057E3C4}"/>
              </a:ext>
            </a:extLst>
          </p:cNvPr>
          <p:cNvSpPr/>
          <p:nvPr/>
        </p:nvSpPr>
        <p:spPr>
          <a:xfrm rot="10800000">
            <a:off x="10983621" y="4216074"/>
            <a:ext cx="122100" cy="176311"/>
          </a:xfrm>
          <a:prstGeom prst="triangle">
            <a:avLst>
              <a:gd name="adj" fmla="val 50000"/>
            </a:avLst>
          </a:prstGeom>
          <a:solidFill>
            <a:srgbClr val="FFBC5A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1600"/>
          </a:p>
        </p:txBody>
      </p:sp>
      <p:sp>
        <p:nvSpPr>
          <p:cNvPr id="79" name="Google Shape;118;p16">
            <a:extLst>
              <a:ext uri="{FF2B5EF4-FFF2-40B4-BE49-F238E27FC236}">
                <a16:creationId xmlns:a16="http://schemas.microsoft.com/office/drawing/2014/main" id="{B8E9D190-FE7E-BC70-8C22-4C18F5FA52CE}"/>
              </a:ext>
            </a:extLst>
          </p:cNvPr>
          <p:cNvSpPr txBox="1"/>
          <p:nvPr/>
        </p:nvSpPr>
        <p:spPr>
          <a:xfrm>
            <a:off x="10600995" y="3925475"/>
            <a:ext cx="924900" cy="27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  <a:cs typeface="Calibri"/>
              </a:rPr>
              <a:t>Closing meeting</a:t>
            </a:r>
            <a:endParaRPr lang="en-US"/>
          </a:p>
        </p:txBody>
      </p:sp>
      <p:sp>
        <p:nvSpPr>
          <p:cNvPr id="87" name="Google Shape;109;p16">
            <a:extLst>
              <a:ext uri="{FF2B5EF4-FFF2-40B4-BE49-F238E27FC236}">
                <a16:creationId xmlns:a16="http://schemas.microsoft.com/office/drawing/2014/main" id="{C4ACFC6D-7B23-5EF4-4716-E9FB2F863286}"/>
              </a:ext>
            </a:extLst>
          </p:cNvPr>
          <p:cNvSpPr txBox="1"/>
          <p:nvPr/>
        </p:nvSpPr>
        <p:spPr>
          <a:xfrm>
            <a:off x="9260767" y="4049484"/>
            <a:ext cx="1147924" cy="326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800" b="1" u="sng">
                <a:solidFill>
                  <a:schemeClr val="dk1"/>
                </a:solidFill>
              </a:rPr>
              <a:t>Social Media / </a:t>
            </a:r>
            <a:r>
              <a:rPr lang="en" sz="800" b="1" u="sng" err="1">
                <a:solidFill>
                  <a:schemeClr val="dk1"/>
                </a:solidFill>
              </a:rPr>
              <a:t>Joinup</a:t>
            </a:r>
            <a:endParaRPr lang="en-US" err="1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92E6F5C-A75B-F5FD-52C0-96680D64AE81}"/>
              </a:ext>
            </a:extLst>
          </p:cNvPr>
          <p:cNvSpPr/>
          <p:nvPr/>
        </p:nvSpPr>
        <p:spPr>
          <a:xfrm>
            <a:off x="9775734" y="4269473"/>
            <a:ext cx="128337" cy="118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33"/>
          </a:p>
        </p:txBody>
      </p:sp>
    </p:spTree>
    <p:extLst>
      <p:ext uri="{BB962C8B-B14F-4D97-AF65-F5344CB8AC3E}">
        <p14:creationId xmlns:p14="http://schemas.microsoft.com/office/powerpoint/2010/main" val="178263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0" b="14800"/>
          <a:stretch>
            <a:fillRect/>
          </a:stretch>
        </p:blipFill>
        <p:spPr/>
      </p:pic>
      <p:sp>
        <p:nvSpPr>
          <p:cNvPr id="7" name="Title 1"/>
          <p:cNvSpPr txBox="1">
            <a:spLocks/>
          </p:cNvSpPr>
          <p:nvPr/>
        </p:nvSpPr>
        <p:spPr>
          <a:xfrm>
            <a:off x="4829250" y="2856826"/>
            <a:ext cx="2107532" cy="49548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1"/>
                </a:solidFill>
              </a:rPr>
              <a:t>Thank you </a:t>
            </a:r>
            <a:endParaRPr lang="en-US" sz="4000" b="1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673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43C0BA"/>
              </a:gs>
              <a:gs pos="24000">
                <a:srgbClr val="1759A9"/>
              </a:gs>
              <a:gs pos="0">
                <a:srgbClr val="288EBF"/>
              </a:gs>
              <a:gs pos="89000">
                <a:srgbClr val="F49222"/>
              </a:gs>
              <a:gs pos="68000">
                <a:srgbClr val="C3DB63"/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98" y="2541239"/>
            <a:ext cx="6061717" cy="215996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93787" y="4747473"/>
            <a:ext cx="1449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>
                <a:solidFill>
                  <a:srgbClr val="288EBF"/>
                </a:solidFill>
                <a:latin typeface="EC Square Sans Pro" charset="0"/>
                <a:ea typeface="EC Square Sans Pro" charset="0"/>
                <a:cs typeface="EC Square Sans Pro" charset="0"/>
              </a:rPr>
              <a:t>Stay in touch </a:t>
            </a:r>
            <a:endParaRPr lang="en-GB">
              <a:latin typeface="EC Square Sans Pro" panose="020B05060400000200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397829" y="5116805"/>
            <a:ext cx="1236889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sp>
        <p:nvSpPr>
          <p:cNvPr id="21" name="Rectangle 20"/>
          <p:cNvSpPr/>
          <p:nvPr/>
        </p:nvSpPr>
        <p:spPr>
          <a:xfrm>
            <a:off x="5634718" y="6669157"/>
            <a:ext cx="696508" cy="188843"/>
          </a:xfrm>
          <a:prstGeom prst="rect">
            <a:avLst/>
          </a:prstGeom>
          <a:solidFill>
            <a:srgbClr val="03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Rectangle 22"/>
          <p:cNvSpPr/>
          <p:nvPr/>
        </p:nvSpPr>
        <p:spPr>
          <a:xfrm>
            <a:off x="7442075" y="4752581"/>
            <a:ext cx="4264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1200" u="sng">
                <a:hlinkClick r:id="rId5"/>
              </a:rPr>
              <a:t>https://joinup.ec.europa.eu/collection/interoperable-europe/interoperable-europe</a:t>
            </a:r>
            <a:r>
              <a:rPr lang="en-US" sz="1200"/>
              <a:t> </a:t>
            </a:r>
            <a:endParaRPr lang="en-GB" sz="1200" u="sng">
              <a:solidFill>
                <a:schemeClr val="bg1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42076" y="2966025"/>
            <a:ext cx="323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hlinkClick r:id="rId6"/>
              </a:rPr>
              <a:t>(@</a:t>
            </a:r>
            <a:r>
              <a:rPr lang="en-IE" sz="2000" err="1">
                <a:hlinkClick r:id="rId6"/>
              </a:rPr>
              <a:t>InteroperableEU</a:t>
            </a:r>
            <a:r>
              <a:rPr lang="en-IE" sz="2000">
                <a:hlinkClick r:id="rId6"/>
              </a:rPr>
              <a:t>) / Twitter</a:t>
            </a:r>
            <a:endParaRPr lang="en-GB" altLang="en-US" sz="2000">
              <a:solidFill>
                <a:schemeClr val="bg1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42077" y="4312964"/>
            <a:ext cx="437069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u="sng">
                <a:hlinkClick r:id="rId7" tooltip="mailto:digit-interoperability@ec.europa.eu"/>
              </a:rPr>
              <a:t>DIGIT-INTEROPERABILITY@ec.europa.eu</a:t>
            </a:r>
            <a:r>
              <a:rPr lang="en-US"/>
              <a:t> </a:t>
            </a:r>
            <a:endParaRPr lang="en-US" sz="2000">
              <a:solidFill>
                <a:srgbClr val="075CA8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  <p:sp>
        <p:nvSpPr>
          <p:cNvPr id="26" name="Shape 3870"/>
          <p:cNvSpPr/>
          <p:nvPr/>
        </p:nvSpPr>
        <p:spPr>
          <a:xfrm>
            <a:off x="6912481" y="4398223"/>
            <a:ext cx="385926" cy="280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3"/>
                  <a:pt x="19964" y="1433"/>
                </a:cubicBezTo>
                <a:lnTo>
                  <a:pt x="11465" y="13118"/>
                </a:lnTo>
                <a:cubicBezTo>
                  <a:pt x="11288" y="13363"/>
                  <a:pt x="11051" y="13497"/>
                  <a:pt x="10800" y="13497"/>
                </a:cubicBezTo>
                <a:cubicBezTo>
                  <a:pt x="10549" y="13497"/>
                  <a:pt x="10312" y="13363"/>
                  <a:pt x="10134" y="13118"/>
                </a:cubicBezTo>
                <a:lnTo>
                  <a:pt x="1637" y="1433"/>
                </a:lnTo>
                <a:cubicBezTo>
                  <a:pt x="1739" y="1383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27" name="Shape 3893"/>
          <p:cNvSpPr/>
          <p:nvPr/>
        </p:nvSpPr>
        <p:spPr>
          <a:xfrm>
            <a:off x="6863053" y="2947650"/>
            <a:ext cx="424518" cy="424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2"/>
                  <a:pt x="11183" y="9162"/>
                  <a:pt x="11217" y="9308"/>
                </a:cubicBezTo>
                <a:cubicBezTo>
                  <a:pt x="9543" y="9226"/>
                  <a:pt x="8059" y="8436"/>
                  <a:pt x="7065" y="7236"/>
                </a:cubicBezTo>
                <a:cubicBezTo>
                  <a:pt x="6892" y="7530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32" name="Shape 3895"/>
          <p:cNvSpPr/>
          <p:nvPr/>
        </p:nvSpPr>
        <p:spPr>
          <a:xfrm>
            <a:off x="6863053" y="3409906"/>
            <a:ext cx="424518" cy="424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1"/>
                </a:moveTo>
                <a:cubicBezTo>
                  <a:pt x="14020" y="12091"/>
                  <a:pt x="14020" y="12428"/>
                  <a:pt x="14020" y="12428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8"/>
                </a:lnTo>
                <a:cubicBezTo>
                  <a:pt x="14629" y="12428"/>
                  <a:pt x="14629" y="12091"/>
                  <a:pt x="14324" y="12091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3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2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9" y="11782"/>
                  <a:pt x="12036" y="11558"/>
                  <a:pt x="12347" y="11558"/>
                </a:cubicBezTo>
                <a:cubicBezTo>
                  <a:pt x="12752" y="11558"/>
                  <a:pt x="12904" y="11897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7"/>
                  <a:pt x="8696" y="14557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3"/>
                </a:lnTo>
                <a:cubicBezTo>
                  <a:pt x="9304" y="14363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1"/>
                </a:moveTo>
                <a:cubicBezTo>
                  <a:pt x="14527" y="9431"/>
                  <a:pt x="12667" y="9334"/>
                  <a:pt x="10800" y="9334"/>
                </a:cubicBezTo>
                <a:cubicBezTo>
                  <a:pt x="8940" y="9334"/>
                  <a:pt x="7074" y="9431"/>
                  <a:pt x="7074" y="9431"/>
                </a:cubicBezTo>
                <a:cubicBezTo>
                  <a:pt x="6233" y="9431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4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1"/>
                  <a:pt x="14527" y="943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1"/>
                </a:moveTo>
                <a:cubicBezTo>
                  <a:pt x="11860" y="12091"/>
                  <a:pt x="11757" y="12168"/>
                  <a:pt x="11687" y="12243"/>
                </a:cubicBezTo>
                <a:lnTo>
                  <a:pt x="11687" y="14277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1"/>
                  <a:pt x="11992" y="12091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2"/>
                </a:moveTo>
                <a:cubicBezTo>
                  <a:pt x="12802" y="8802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4" y="8348"/>
                  <a:pt x="12752" y="8348"/>
                </a:cubicBezTo>
                <a:cubicBezTo>
                  <a:pt x="12549" y="8348"/>
                  <a:pt x="12549" y="8197"/>
                  <a:pt x="12549" y="8197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2"/>
                  <a:pt x="12397" y="8802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2"/>
                </a:moveTo>
                <a:lnTo>
                  <a:pt x="10572" y="8802"/>
                </a:lnTo>
                <a:cubicBezTo>
                  <a:pt x="11020" y="8802"/>
                  <a:pt x="11383" y="8440"/>
                  <a:pt x="11383" y="7995"/>
                </a:cubicBezTo>
                <a:lnTo>
                  <a:pt x="11383" y="6685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5"/>
                </a:cubicBezTo>
                <a:lnTo>
                  <a:pt x="9558" y="7995"/>
                </a:lnTo>
                <a:cubicBezTo>
                  <a:pt x="9558" y="8440"/>
                  <a:pt x="9921" y="8802"/>
                  <a:pt x="10369" y="880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35" name="Shape 3899"/>
          <p:cNvSpPr/>
          <p:nvPr/>
        </p:nvSpPr>
        <p:spPr>
          <a:xfrm>
            <a:off x="6887037" y="3869417"/>
            <a:ext cx="424518" cy="424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36" name="Shape 3788"/>
          <p:cNvSpPr/>
          <p:nvPr/>
        </p:nvSpPr>
        <p:spPr>
          <a:xfrm>
            <a:off x="6887037" y="4784789"/>
            <a:ext cx="424518" cy="424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69" y="17122"/>
                  <a:pt x="16604" y="16682"/>
                  <a:pt x="15855" y="16325"/>
                </a:cubicBezTo>
                <a:cubicBezTo>
                  <a:pt x="15868" y="16284"/>
                  <a:pt x="15882" y="16244"/>
                  <a:pt x="15895" y="16203"/>
                </a:cubicBezTo>
                <a:cubicBezTo>
                  <a:pt x="16131" y="15457"/>
                  <a:pt x="16320" y="14656"/>
                  <a:pt x="16454" y="13812"/>
                </a:cubicBezTo>
                <a:cubicBezTo>
                  <a:pt x="16470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9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8"/>
                  <a:pt x="14127" y="19710"/>
                  <a:pt x="14321" y="19444"/>
                </a:cubicBezTo>
                <a:cubicBezTo>
                  <a:pt x="14339" y="19419"/>
                  <a:pt x="14357" y="19395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6" y="17239"/>
                </a:cubicBezTo>
                <a:cubicBezTo>
                  <a:pt x="16123" y="17536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4" y="12996"/>
                  <a:pt x="15392" y="14581"/>
                  <a:pt x="14970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1"/>
                </a:moveTo>
                <a:cubicBezTo>
                  <a:pt x="12608" y="6309"/>
                  <a:pt x="13855" y="6066"/>
                  <a:pt x="14970" y="5652"/>
                </a:cubicBezTo>
                <a:cubicBezTo>
                  <a:pt x="15392" y="7019"/>
                  <a:pt x="15654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1"/>
                  <a:pt x="11291" y="6361"/>
                </a:cubicBezTo>
                <a:close/>
                <a:moveTo>
                  <a:pt x="11291" y="1032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2"/>
                  <a:pt x="11291" y="1032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6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1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5"/>
                  <a:pt x="16499" y="8112"/>
                </a:cubicBezTo>
                <a:cubicBezTo>
                  <a:pt x="16484" y="8005"/>
                  <a:pt x="16470" y="7896"/>
                  <a:pt x="16454" y="7789"/>
                </a:cubicBezTo>
                <a:cubicBezTo>
                  <a:pt x="16320" y="6944"/>
                  <a:pt x="16131" y="6144"/>
                  <a:pt x="15895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69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2"/>
                </a:cubicBezTo>
                <a:cubicBezTo>
                  <a:pt x="10309" y="1032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2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4" y="6066"/>
                  <a:pt x="8991" y="6309"/>
                  <a:pt x="10309" y="6361"/>
                </a:cubicBezTo>
                <a:cubicBezTo>
                  <a:pt x="10309" y="6361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4" y="15534"/>
                  <a:pt x="6629" y="15948"/>
                </a:cubicBezTo>
                <a:cubicBezTo>
                  <a:pt x="6207" y="14581"/>
                  <a:pt x="5945" y="12996"/>
                  <a:pt x="5902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6"/>
                  <a:pt x="6083" y="17239"/>
                </a:cubicBezTo>
                <a:cubicBezTo>
                  <a:pt x="6100" y="17282"/>
                  <a:pt x="6114" y="17329"/>
                  <a:pt x="6132" y="17372"/>
                </a:cubicBezTo>
                <a:cubicBezTo>
                  <a:pt x="6148" y="17410"/>
                  <a:pt x="6163" y="17450"/>
                  <a:pt x="6180" y="17488"/>
                </a:cubicBezTo>
                <a:cubicBezTo>
                  <a:pt x="6483" y="18192"/>
                  <a:pt x="6834" y="18822"/>
                  <a:pt x="7224" y="19369"/>
                </a:cubicBezTo>
                <a:cubicBezTo>
                  <a:pt x="7242" y="19395"/>
                  <a:pt x="7260" y="19419"/>
                  <a:pt x="7278" y="19444"/>
                </a:cubicBezTo>
                <a:cubicBezTo>
                  <a:pt x="7472" y="19710"/>
                  <a:pt x="7674" y="19958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9"/>
                  <a:pt x="4958" y="12135"/>
                </a:cubicBezTo>
                <a:cubicBezTo>
                  <a:pt x="4967" y="12260"/>
                  <a:pt x="4978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5" y="13596"/>
                  <a:pt x="5129" y="13704"/>
                  <a:pt x="5145" y="13812"/>
                </a:cubicBezTo>
                <a:cubicBezTo>
                  <a:pt x="5279" y="14656"/>
                  <a:pt x="5468" y="15457"/>
                  <a:pt x="5704" y="16203"/>
                </a:cubicBezTo>
                <a:cubicBezTo>
                  <a:pt x="5717" y="16244"/>
                  <a:pt x="5731" y="16284"/>
                  <a:pt x="5744" y="16325"/>
                </a:cubicBezTo>
                <a:cubicBezTo>
                  <a:pt x="4995" y="16682"/>
                  <a:pt x="4329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29" y="4478"/>
                  <a:pt x="4995" y="4918"/>
                  <a:pt x="5744" y="5276"/>
                </a:cubicBezTo>
                <a:cubicBezTo>
                  <a:pt x="5731" y="5317"/>
                  <a:pt x="5717" y="5357"/>
                  <a:pt x="5704" y="5397"/>
                </a:cubicBezTo>
                <a:cubicBezTo>
                  <a:pt x="5468" y="6144"/>
                  <a:pt x="5279" y="6944"/>
                  <a:pt x="5145" y="7789"/>
                </a:cubicBezTo>
                <a:cubicBezTo>
                  <a:pt x="5129" y="7896"/>
                  <a:pt x="5115" y="8005"/>
                  <a:pt x="5100" y="8112"/>
                </a:cubicBezTo>
                <a:cubicBezTo>
                  <a:pt x="5055" y="8435"/>
                  <a:pt x="5018" y="8761"/>
                  <a:pt x="4989" y="9093"/>
                </a:cubicBezTo>
                <a:cubicBezTo>
                  <a:pt x="4978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1"/>
                  <a:pt x="7278" y="2156"/>
                </a:cubicBezTo>
                <a:cubicBezTo>
                  <a:pt x="7260" y="2181"/>
                  <a:pt x="7242" y="2206"/>
                  <a:pt x="7224" y="2231"/>
                </a:cubicBezTo>
                <a:cubicBezTo>
                  <a:pt x="6834" y="2778"/>
                  <a:pt x="6483" y="3408"/>
                  <a:pt x="6180" y="4112"/>
                </a:cubicBezTo>
                <a:cubicBezTo>
                  <a:pt x="6163" y="4151"/>
                  <a:pt x="6148" y="4190"/>
                  <a:pt x="6132" y="4229"/>
                </a:cubicBezTo>
                <a:cubicBezTo>
                  <a:pt x="6114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42077" y="3843423"/>
            <a:ext cx="3727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E" sz="2000">
                <a:hlinkClick r:id="rId8"/>
              </a:rPr>
              <a:t>Interoperable Europe | LinkedIn</a:t>
            </a:r>
            <a:endParaRPr lang="en-US" sz="2000">
              <a:solidFill>
                <a:schemeClr val="bg1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42077" y="3390126"/>
            <a:ext cx="3812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>
                <a:hlinkClick r:id="rId9"/>
              </a:rPr>
              <a:t>Interoperable Europe - YouTube</a:t>
            </a:r>
            <a:endParaRPr lang="en-GB" altLang="en-US" sz="2000">
              <a:solidFill>
                <a:schemeClr val="bg1"/>
              </a:solidFill>
              <a:latin typeface="EC Square Sans Pro Light" charset="0"/>
              <a:ea typeface="EC Square Sans Pro Light" charset="0"/>
              <a:cs typeface="EC Squar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1"/>
          <p:cNvSpPr txBox="1">
            <a:spLocks/>
          </p:cNvSpPr>
          <p:nvPr/>
        </p:nvSpPr>
        <p:spPr>
          <a:xfrm>
            <a:off x="3679971" y="2931173"/>
            <a:ext cx="4832058" cy="1614602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Chapter 1: </a:t>
            </a:r>
          </a:p>
          <a:p>
            <a:pPr algn="ctr"/>
            <a:r>
              <a:rPr lang="en-US" sz="3200" b="1">
                <a:solidFill>
                  <a:schemeClr val="bg1"/>
                </a:solidFill>
                <a:latin typeface="EC Square Sans Cond Pro" panose="020B0506040000020004"/>
              </a:rPr>
              <a:t>Purpose and objectives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19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422400" y="3449974"/>
            <a:ext cx="2997200" cy="457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>
                <a:latin typeface="EC Square Sans Pro" panose="020B0506040000020004" pitchFamily="34" charset="0"/>
              </a:rPr>
              <a:t>Agenda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422400" y="4045461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sp>
        <p:nvSpPr>
          <p:cNvPr id="11" name="Google Shape;254;p4">
            <a:extLst>
              <a:ext uri="{FF2B5EF4-FFF2-40B4-BE49-F238E27FC236}">
                <a16:creationId xmlns:a16="http://schemas.microsoft.com/office/drawing/2014/main" id="{2B4DDEB8-C3DC-456A-857F-B28422F585A8}"/>
              </a:ext>
            </a:extLst>
          </p:cNvPr>
          <p:cNvSpPr/>
          <p:nvPr/>
        </p:nvSpPr>
        <p:spPr>
          <a:xfrm>
            <a:off x="4258976" y="3462444"/>
            <a:ext cx="899748" cy="973774"/>
          </a:xfrm>
          <a:custGeom>
            <a:avLst/>
            <a:gdLst/>
            <a:ahLst/>
            <a:cxnLst/>
            <a:rect l="l" t="t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rgbClr val="288EBF"/>
              </a:gs>
              <a:gs pos="24000">
                <a:srgbClr val="1759A9"/>
              </a:gs>
              <a:gs pos="48000">
                <a:srgbClr val="43C0BA"/>
              </a:gs>
              <a:gs pos="93000">
                <a:srgbClr val="C3DB63"/>
              </a:gs>
              <a:gs pos="100000">
                <a:srgbClr val="F492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" name="Google Shape;255;p4">
            <a:extLst>
              <a:ext uri="{FF2B5EF4-FFF2-40B4-BE49-F238E27FC236}">
                <a16:creationId xmlns:a16="http://schemas.microsoft.com/office/drawing/2014/main" id="{2D1EFDC7-BA20-1B30-365A-A042628E9E90}"/>
              </a:ext>
            </a:extLst>
          </p:cNvPr>
          <p:cNvSpPr/>
          <p:nvPr/>
        </p:nvSpPr>
        <p:spPr>
          <a:xfrm>
            <a:off x="4271572" y="1115031"/>
            <a:ext cx="899748" cy="973774"/>
          </a:xfrm>
          <a:custGeom>
            <a:avLst/>
            <a:gdLst/>
            <a:ahLst/>
            <a:cxnLst/>
            <a:rect l="l" t="t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rgbClr val="288EBF"/>
              </a:gs>
              <a:gs pos="24000">
                <a:srgbClr val="1759A9"/>
              </a:gs>
              <a:gs pos="48000">
                <a:srgbClr val="43C0BA"/>
              </a:gs>
              <a:gs pos="93000">
                <a:srgbClr val="C3DB63"/>
              </a:gs>
              <a:gs pos="100000">
                <a:srgbClr val="F492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3" name="Google Shape;261;p4">
            <a:extLst>
              <a:ext uri="{FF2B5EF4-FFF2-40B4-BE49-F238E27FC236}">
                <a16:creationId xmlns:a16="http://schemas.microsoft.com/office/drawing/2014/main" id="{67DDCF75-6373-DA5F-7EF6-935F5811D114}"/>
              </a:ext>
            </a:extLst>
          </p:cNvPr>
          <p:cNvSpPr txBox="1"/>
          <p:nvPr/>
        </p:nvSpPr>
        <p:spPr>
          <a:xfrm>
            <a:off x="5302522" y="1270724"/>
            <a:ext cx="4791394" cy="66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GB" sz="2000" b="1">
                <a:solidFill>
                  <a:srgbClr val="011D30"/>
                </a:solidFill>
                <a:latin typeface="EC Square Sans Cond Pro" panose="020B0506040000020004"/>
              </a:rPr>
              <a:t>Purpose &amp; objectives of the working group</a:t>
            </a:r>
          </a:p>
        </p:txBody>
      </p:sp>
      <p:sp>
        <p:nvSpPr>
          <p:cNvPr id="5" name="Google Shape;262;p4">
            <a:extLst>
              <a:ext uri="{FF2B5EF4-FFF2-40B4-BE49-F238E27FC236}">
                <a16:creationId xmlns:a16="http://schemas.microsoft.com/office/drawing/2014/main" id="{64F41212-3F05-9F1D-FE2C-780E321917D1}"/>
              </a:ext>
            </a:extLst>
          </p:cNvPr>
          <p:cNvSpPr txBox="1"/>
          <p:nvPr/>
        </p:nvSpPr>
        <p:spPr>
          <a:xfrm>
            <a:off x="5297399" y="5046544"/>
            <a:ext cx="4626161" cy="51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000" b="1">
                <a:solidFill>
                  <a:srgbClr val="222222"/>
                </a:solidFill>
                <a:highlight>
                  <a:srgbClr val="FFFFFF"/>
                </a:highlight>
                <a:latin typeface="EC Square Sans Cond Pro" panose="020B0506040000020004"/>
              </a:rPr>
              <a:t>Summary and next steps</a:t>
            </a:r>
            <a:endParaRPr sz="2000">
              <a:solidFill>
                <a:srgbClr val="011D30"/>
              </a:solidFill>
              <a:latin typeface="EC Square Sans Cond Pro" panose="020B0506040000020004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D881E770-E7A0-F60C-BC03-AE0BA7548E01}"/>
              </a:ext>
            </a:extLst>
          </p:cNvPr>
          <p:cNvSpPr txBox="1"/>
          <p:nvPr/>
        </p:nvSpPr>
        <p:spPr>
          <a:xfrm>
            <a:off x="5436574" y="1877055"/>
            <a:ext cx="4354793" cy="1162113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Titillium" charset="0"/>
                <a:cs typeface="Titillium" charset="0"/>
              </a:rPr>
              <a:t>Responsibilities</a:t>
            </a:r>
            <a:endParaRPr lang="en-US">
              <a:latin typeface="Calibri"/>
              <a:ea typeface="Calibri Light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Titillium" charset="0"/>
                <a:cs typeface="Titillium" charset="0"/>
              </a:rPr>
              <a:t>Meeting frequency and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Titillium" charset="0"/>
                <a:cs typeface="Titillium" charset="0"/>
              </a:rPr>
              <a:t>Possibility of co-leadership</a:t>
            </a:r>
          </a:p>
        </p:txBody>
      </p:sp>
      <p:sp>
        <p:nvSpPr>
          <p:cNvPr id="6" name="Google Shape;254;p4">
            <a:extLst>
              <a:ext uri="{FF2B5EF4-FFF2-40B4-BE49-F238E27FC236}">
                <a16:creationId xmlns:a16="http://schemas.microsoft.com/office/drawing/2014/main" id="{526F8050-5B51-59C6-5706-37D4003DB81B}"/>
              </a:ext>
            </a:extLst>
          </p:cNvPr>
          <p:cNvSpPr/>
          <p:nvPr/>
        </p:nvSpPr>
        <p:spPr>
          <a:xfrm>
            <a:off x="4271117" y="4811128"/>
            <a:ext cx="899748" cy="973774"/>
          </a:xfrm>
          <a:custGeom>
            <a:avLst/>
            <a:gdLst/>
            <a:ahLst/>
            <a:cxnLst/>
            <a:rect l="l" t="t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rgbClr val="288EBF"/>
              </a:gs>
              <a:gs pos="24000">
                <a:srgbClr val="1759A9"/>
              </a:gs>
              <a:gs pos="48000">
                <a:srgbClr val="43C0BA"/>
              </a:gs>
              <a:gs pos="93000">
                <a:srgbClr val="C3DB63"/>
              </a:gs>
              <a:gs pos="100000">
                <a:srgbClr val="F4922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7" name="Google Shape;262;p4">
            <a:extLst>
              <a:ext uri="{FF2B5EF4-FFF2-40B4-BE49-F238E27FC236}">
                <a16:creationId xmlns:a16="http://schemas.microsoft.com/office/drawing/2014/main" id="{5B1DC8E3-B6B6-1B7A-F818-E8EEA9427BC1}"/>
              </a:ext>
            </a:extLst>
          </p:cNvPr>
          <p:cNvSpPr txBox="1"/>
          <p:nvPr/>
        </p:nvSpPr>
        <p:spPr>
          <a:xfrm>
            <a:off x="5297398" y="3556975"/>
            <a:ext cx="4626161" cy="80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000" b="1">
                <a:solidFill>
                  <a:srgbClr val="222222"/>
                </a:solidFill>
                <a:highlight>
                  <a:srgbClr val="FFFFFF"/>
                </a:highlight>
                <a:latin typeface="EC Square Sans Cond Pro" panose="020B0506040000020004"/>
              </a:rPr>
              <a:t>Feedback mechanism and communication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8" b="17828"/>
          <a:stretch>
            <a:fillRect/>
          </a:stretch>
        </p:blipFill>
        <p:spPr>
          <a:xfrm>
            <a:off x="7386123" y="150703"/>
            <a:ext cx="2867550" cy="2867548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2" b="39532"/>
          <a:stretch>
            <a:fillRect/>
          </a:stretch>
        </p:blipFill>
        <p:spPr>
          <a:xfrm>
            <a:off x="9298557" y="2090594"/>
            <a:ext cx="2867550" cy="2867548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2" b="39532"/>
          <a:stretch>
            <a:fillRect/>
          </a:stretch>
        </p:blipFill>
        <p:spPr>
          <a:xfrm>
            <a:off x="5473688" y="-1789188"/>
            <a:ext cx="2867550" cy="2867548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20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r="17792"/>
          <a:stretch>
            <a:fillRect/>
          </a:stretch>
        </p:blipFill>
        <p:spPr>
          <a:xfrm>
            <a:off x="11216567" y="150703"/>
            <a:ext cx="2867550" cy="2867548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2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2" b="39532"/>
          <a:stretch>
            <a:fillRect/>
          </a:stretch>
        </p:blipFill>
        <p:spPr>
          <a:xfrm>
            <a:off x="9298557" y="-1789188"/>
            <a:ext cx="2867550" cy="2867548"/>
          </a:xfrm>
        </p:spPr>
      </p:pic>
      <p:sp>
        <p:nvSpPr>
          <p:cNvPr id="15" name="AutoShape 3"/>
          <p:cNvSpPr>
            <a:spLocks/>
          </p:cNvSpPr>
          <p:nvPr/>
        </p:nvSpPr>
        <p:spPr bwMode="auto">
          <a:xfrm>
            <a:off x="11210993" y="4030485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/>
              </a:gs>
              <a:gs pos="24000">
                <a:srgbClr val="1759A9"/>
              </a:gs>
              <a:gs pos="0">
                <a:srgbClr val="288EBF"/>
              </a:gs>
              <a:gs pos="89000">
                <a:srgbClr val="F49222"/>
              </a:gs>
              <a:gs pos="68000">
                <a:srgbClr val="C3DB63"/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7386125" y="-1789188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 rot="10800000">
            <a:off x="11098809" y="2090594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34" name="AutoShape 3"/>
          <p:cNvSpPr>
            <a:spLocks/>
          </p:cNvSpPr>
          <p:nvPr/>
        </p:nvSpPr>
        <p:spPr bwMode="auto">
          <a:xfrm>
            <a:off x="9242467" y="115175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sp>
        <p:nvSpPr>
          <p:cNvPr id="26" name="Flowchart: Document 18"/>
          <p:cNvSpPr/>
          <p:nvPr/>
        </p:nvSpPr>
        <p:spPr>
          <a:xfrm rot="10800000">
            <a:off x="9223192" y="6232949"/>
            <a:ext cx="3719865" cy="94102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34127"/>
              <a:gd name="connsiteY0" fmla="*/ 0 h 21324"/>
              <a:gd name="connsiteX1" fmla="*/ 34127 w 34127"/>
              <a:gd name="connsiteY1" fmla="*/ 0 h 21324"/>
              <a:gd name="connsiteX2" fmla="*/ 21600 w 34127"/>
              <a:gd name="connsiteY2" fmla="*/ 17322 h 21324"/>
              <a:gd name="connsiteX3" fmla="*/ 0 w 34127"/>
              <a:gd name="connsiteY3" fmla="*/ 20172 h 21324"/>
              <a:gd name="connsiteX4" fmla="*/ 0 w 34127"/>
              <a:gd name="connsiteY4" fmla="*/ 0 h 21324"/>
              <a:gd name="connsiteX0" fmla="*/ 0 w 34127"/>
              <a:gd name="connsiteY0" fmla="*/ 0 h 20746"/>
              <a:gd name="connsiteX1" fmla="*/ 34127 w 34127"/>
              <a:gd name="connsiteY1" fmla="*/ 0 h 20746"/>
              <a:gd name="connsiteX2" fmla="*/ 28813 w 34127"/>
              <a:gd name="connsiteY2" fmla="*/ 8087 h 20746"/>
              <a:gd name="connsiteX3" fmla="*/ 0 w 34127"/>
              <a:gd name="connsiteY3" fmla="*/ 20172 h 20746"/>
              <a:gd name="connsiteX4" fmla="*/ 0 w 34127"/>
              <a:gd name="connsiteY4" fmla="*/ 0 h 20746"/>
              <a:gd name="connsiteX0" fmla="*/ 0 w 45263"/>
              <a:gd name="connsiteY0" fmla="*/ 13852 h 20746"/>
              <a:gd name="connsiteX1" fmla="*/ 45263 w 45263"/>
              <a:gd name="connsiteY1" fmla="*/ 0 h 20746"/>
              <a:gd name="connsiteX2" fmla="*/ 39949 w 45263"/>
              <a:gd name="connsiteY2" fmla="*/ 8087 h 20746"/>
              <a:gd name="connsiteX3" fmla="*/ 11136 w 45263"/>
              <a:gd name="connsiteY3" fmla="*/ 20172 h 20746"/>
              <a:gd name="connsiteX4" fmla="*/ 0 w 45263"/>
              <a:gd name="connsiteY4" fmla="*/ 13852 h 20746"/>
              <a:gd name="connsiteX0" fmla="*/ 0 w 39949"/>
              <a:gd name="connsiteY0" fmla="*/ 13250 h 20144"/>
              <a:gd name="connsiteX1" fmla="*/ 11224 w 39949"/>
              <a:gd name="connsiteY1" fmla="*/ 0 h 20144"/>
              <a:gd name="connsiteX2" fmla="*/ 39949 w 39949"/>
              <a:gd name="connsiteY2" fmla="*/ 7485 h 20144"/>
              <a:gd name="connsiteX3" fmla="*/ 11136 w 39949"/>
              <a:gd name="connsiteY3" fmla="*/ 19570 h 20144"/>
              <a:gd name="connsiteX4" fmla="*/ 0 w 39949"/>
              <a:gd name="connsiteY4" fmla="*/ 13250 h 20144"/>
              <a:gd name="connsiteX0" fmla="*/ 0 w 37039"/>
              <a:gd name="connsiteY0" fmla="*/ 15258 h 20144"/>
              <a:gd name="connsiteX1" fmla="*/ 8314 w 37039"/>
              <a:gd name="connsiteY1" fmla="*/ 0 h 20144"/>
              <a:gd name="connsiteX2" fmla="*/ 37039 w 37039"/>
              <a:gd name="connsiteY2" fmla="*/ 7485 h 20144"/>
              <a:gd name="connsiteX3" fmla="*/ 8226 w 37039"/>
              <a:gd name="connsiteY3" fmla="*/ 19570 h 20144"/>
              <a:gd name="connsiteX4" fmla="*/ 0 w 37039"/>
              <a:gd name="connsiteY4" fmla="*/ 15258 h 20144"/>
              <a:gd name="connsiteX0" fmla="*/ 0 w 37039"/>
              <a:gd name="connsiteY0" fmla="*/ 13250 h 18136"/>
              <a:gd name="connsiteX1" fmla="*/ 89 w 37039"/>
              <a:gd name="connsiteY1" fmla="*/ 0 h 18136"/>
              <a:gd name="connsiteX2" fmla="*/ 37039 w 37039"/>
              <a:gd name="connsiteY2" fmla="*/ 5477 h 18136"/>
              <a:gd name="connsiteX3" fmla="*/ 8226 w 37039"/>
              <a:gd name="connsiteY3" fmla="*/ 17562 h 18136"/>
              <a:gd name="connsiteX4" fmla="*/ 0 w 37039"/>
              <a:gd name="connsiteY4" fmla="*/ 13250 h 18136"/>
              <a:gd name="connsiteX0" fmla="*/ 0 w 37039"/>
              <a:gd name="connsiteY0" fmla="*/ 12447 h 17333"/>
              <a:gd name="connsiteX1" fmla="*/ 89 w 37039"/>
              <a:gd name="connsiteY1" fmla="*/ 0 h 17333"/>
              <a:gd name="connsiteX2" fmla="*/ 37039 w 37039"/>
              <a:gd name="connsiteY2" fmla="*/ 4674 h 17333"/>
              <a:gd name="connsiteX3" fmla="*/ 8226 w 37039"/>
              <a:gd name="connsiteY3" fmla="*/ 16759 h 17333"/>
              <a:gd name="connsiteX4" fmla="*/ 0 w 37039"/>
              <a:gd name="connsiteY4" fmla="*/ 12447 h 17333"/>
              <a:gd name="connsiteX0" fmla="*/ 0 w 37039"/>
              <a:gd name="connsiteY0" fmla="*/ 12447 h 16556"/>
              <a:gd name="connsiteX1" fmla="*/ 89 w 37039"/>
              <a:gd name="connsiteY1" fmla="*/ 0 h 16556"/>
              <a:gd name="connsiteX2" fmla="*/ 37039 w 37039"/>
              <a:gd name="connsiteY2" fmla="*/ 4674 h 16556"/>
              <a:gd name="connsiteX3" fmla="*/ 13035 w 37039"/>
              <a:gd name="connsiteY3" fmla="*/ 15956 h 16556"/>
              <a:gd name="connsiteX4" fmla="*/ 0 w 37039"/>
              <a:gd name="connsiteY4" fmla="*/ 12447 h 16556"/>
              <a:gd name="connsiteX0" fmla="*/ 0 w 37039"/>
              <a:gd name="connsiteY0" fmla="*/ 12447 h 16007"/>
              <a:gd name="connsiteX1" fmla="*/ 89 w 37039"/>
              <a:gd name="connsiteY1" fmla="*/ 0 h 16007"/>
              <a:gd name="connsiteX2" fmla="*/ 37039 w 37039"/>
              <a:gd name="connsiteY2" fmla="*/ 4674 h 16007"/>
              <a:gd name="connsiteX3" fmla="*/ 13035 w 37039"/>
              <a:gd name="connsiteY3" fmla="*/ 15956 h 16007"/>
              <a:gd name="connsiteX4" fmla="*/ 0 w 37039"/>
              <a:gd name="connsiteY4" fmla="*/ 12447 h 16007"/>
              <a:gd name="connsiteX0" fmla="*/ 44 w 36956"/>
              <a:gd name="connsiteY0" fmla="*/ 14856 h 16007"/>
              <a:gd name="connsiteX1" fmla="*/ 6 w 36956"/>
              <a:gd name="connsiteY1" fmla="*/ 0 h 16007"/>
              <a:gd name="connsiteX2" fmla="*/ 36956 w 36956"/>
              <a:gd name="connsiteY2" fmla="*/ 4674 h 16007"/>
              <a:gd name="connsiteX3" fmla="*/ 12952 w 36956"/>
              <a:gd name="connsiteY3" fmla="*/ 15956 h 16007"/>
              <a:gd name="connsiteX4" fmla="*/ 44 w 36956"/>
              <a:gd name="connsiteY4" fmla="*/ 14856 h 16007"/>
              <a:gd name="connsiteX0" fmla="*/ 44 w 36956"/>
              <a:gd name="connsiteY0" fmla="*/ 14856 h 15375"/>
              <a:gd name="connsiteX1" fmla="*/ 6 w 36956"/>
              <a:gd name="connsiteY1" fmla="*/ 0 h 15375"/>
              <a:gd name="connsiteX2" fmla="*/ 36956 w 36956"/>
              <a:gd name="connsiteY2" fmla="*/ 4674 h 15375"/>
              <a:gd name="connsiteX3" fmla="*/ 16719 w 36956"/>
              <a:gd name="connsiteY3" fmla="*/ 15321 h 15375"/>
              <a:gd name="connsiteX4" fmla="*/ 44 w 36956"/>
              <a:gd name="connsiteY4" fmla="*/ 14856 h 15375"/>
              <a:gd name="connsiteX0" fmla="*/ 44 w 36956"/>
              <a:gd name="connsiteY0" fmla="*/ 14856 h 15338"/>
              <a:gd name="connsiteX1" fmla="*/ 6 w 36956"/>
              <a:gd name="connsiteY1" fmla="*/ 0 h 15338"/>
              <a:gd name="connsiteX2" fmla="*/ 36956 w 36956"/>
              <a:gd name="connsiteY2" fmla="*/ 4674 h 15338"/>
              <a:gd name="connsiteX3" fmla="*/ 15424 w 36956"/>
              <a:gd name="connsiteY3" fmla="*/ 15284 h 15338"/>
              <a:gd name="connsiteX4" fmla="*/ 44 w 36956"/>
              <a:gd name="connsiteY4" fmla="*/ 14856 h 15338"/>
              <a:gd name="connsiteX0" fmla="*/ 44 w 36956"/>
              <a:gd name="connsiteY0" fmla="*/ 14856 h 15602"/>
              <a:gd name="connsiteX1" fmla="*/ 6 w 36956"/>
              <a:gd name="connsiteY1" fmla="*/ 0 h 15602"/>
              <a:gd name="connsiteX2" fmla="*/ 36956 w 36956"/>
              <a:gd name="connsiteY2" fmla="*/ 4674 h 15602"/>
              <a:gd name="connsiteX3" fmla="*/ 15424 w 36956"/>
              <a:gd name="connsiteY3" fmla="*/ 15284 h 15602"/>
              <a:gd name="connsiteX4" fmla="*/ 44 w 36956"/>
              <a:gd name="connsiteY4" fmla="*/ 14856 h 15602"/>
              <a:gd name="connsiteX0" fmla="*/ 44 w 36956"/>
              <a:gd name="connsiteY0" fmla="*/ 14856 h 15602"/>
              <a:gd name="connsiteX1" fmla="*/ 6 w 36956"/>
              <a:gd name="connsiteY1" fmla="*/ 0 h 15602"/>
              <a:gd name="connsiteX2" fmla="*/ 36956 w 36956"/>
              <a:gd name="connsiteY2" fmla="*/ 4674 h 15602"/>
              <a:gd name="connsiteX3" fmla="*/ 15424 w 36956"/>
              <a:gd name="connsiteY3" fmla="*/ 15284 h 15602"/>
              <a:gd name="connsiteX4" fmla="*/ 44 w 36956"/>
              <a:gd name="connsiteY4" fmla="*/ 14856 h 15602"/>
              <a:gd name="connsiteX0" fmla="*/ 44 w 36956"/>
              <a:gd name="connsiteY0" fmla="*/ 14856 h 14981"/>
              <a:gd name="connsiteX1" fmla="*/ 6 w 36956"/>
              <a:gd name="connsiteY1" fmla="*/ 0 h 14981"/>
              <a:gd name="connsiteX2" fmla="*/ 36956 w 36956"/>
              <a:gd name="connsiteY2" fmla="*/ 4674 h 14981"/>
              <a:gd name="connsiteX3" fmla="*/ 16837 w 36956"/>
              <a:gd name="connsiteY3" fmla="*/ 14649 h 14981"/>
              <a:gd name="connsiteX4" fmla="*/ 44 w 36956"/>
              <a:gd name="connsiteY4" fmla="*/ 14856 h 14981"/>
              <a:gd name="connsiteX0" fmla="*/ 44 w 36956"/>
              <a:gd name="connsiteY0" fmla="*/ 14856 h 15200"/>
              <a:gd name="connsiteX1" fmla="*/ 6 w 36956"/>
              <a:gd name="connsiteY1" fmla="*/ 0 h 15200"/>
              <a:gd name="connsiteX2" fmla="*/ 36956 w 36956"/>
              <a:gd name="connsiteY2" fmla="*/ 4674 h 15200"/>
              <a:gd name="connsiteX3" fmla="*/ 16107 w 36956"/>
              <a:gd name="connsiteY3" fmla="*/ 14873 h 15200"/>
              <a:gd name="connsiteX4" fmla="*/ 44 w 36956"/>
              <a:gd name="connsiteY4" fmla="*/ 14856 h 15200"/>
              <a:gd name="connsiteX0" fmla="*/ 44 w 36956"/>
              <a:gd name="connsiteY0" fmla="*/ 14856 h 14875"/>
              <a:gd name="connsiteX1" fmla="*/ 6 w 36956"/>
              <a:gd name="connsiteY1" fmla="*/ 0 h 14875"/>
              <a:gd name="connsiteX2" fmla="*/ 36956 w 36956"/>
              <a:gd name="connsiteY2" fmla="*/ 4674 h 14875"/>
              <a:gd name="connsiteX3" fmla="*/ 16107 w 36956"/>
              <a:gd name="connsiteY3" fmla="*/ 14873 h 14875"/>
              <a:gd name="connsiteX4" fmla="*/ 44 w 36956"/>
              <a:gd name="connsiteY4" fmla="*/ 14856 h 14875"/>
              <a:gd name="connsiteX0" fmla="*/ 0 w 37064"/>
              <a:gd name="connsiteY0" fmla="*/ 12206 h 14875"/>
              <a:gd name="connsiteX1" fmla="*/ 114 w 37064"/>
              <a:gd name="connsiteY1" fmla="*/ 0 h 14875"/>
              <a:gd name="connsiteX2" fmla="*/ 37064 w 37064"/>
              <a:gd name="connsiteY2" fmla="*/ 4674 h 14875"/>
              <a:gd name="connsiteX3" fmla="*/ 16215 w 37064"/>
              <a:gd name="connsiteY3" fmla="*/ 14873 h 14875"/>
              <a:gd name="connsiteX4" fmla="*/ 0 w 37064"/>
              <a:gd name="connsiteY4" fmla="*/ 12206 h 14875"/>
              <a:gd name="connsiteX0" fmla="*/ 0 w 37064"/>
              <a:gd name="connsiteY0" fmla="*/ 12206 h 14875"/>
              <a:gd name="connsiteX1" fmla="*/ 114 w 37064"/>
              <a:gd name="connsiteY1" fmla="*/ 0 h 14875"/>
              <a:gd name="connsiteX2" fmla="*/ 37064 w 37064"/>
              <a:gd name="connsiteY2" fmla="*/ 4674 h 14875"/>
              <a:gd name="connsiteX3" fmla="*/ 16215 w 37064"/>
              <a:gd name="connsiteY3" fmla="*/ 14873 h 14875"/>
              <a:gd name="connsiteX4" fmla="*/ 0 w 37064"/>
              <a:gd name="connsiteY4" fmla="*/ 12206 h 14875"/>
              <a:gd name="connsiteX0" fmla="*/ 0 w 37064"/>
              <a:gd name="connsiteY0" fmla="*/ 12206 h 14875"/>
              <a:gd name="connsiteX1" fmla="*/ 114 w 37064"/>
              <a:gd name="connsiteY1" fmla="*/ 0 h 14875"/>
              <a:gd name="connsiteX2" fmla="*/ 37064 w 37064"/>
              <a:gd name="connsiteY2" fmla="*/ 4674 h 14875"/>
              <a:gd name="connsiteX3" fmla="*/ 16215 w 37064"/>
              <a:gd name="connsiteY3" fmla="*/ 14873 h 14875"/>
              <a:gd name="connsiteX4" fmla="*/ 0 w 37064"/>
              <a:gd name="connsiteY4" fmla="*/ 12206 h 14875"/>
              <a:gd name="connsiteX0" fmla="*/ 0 w 37064"/>
              <a:gd name="connsiteY0" fmla="*/ 12206 h 14875"/>
              <a:gd name="connsiteX1" fmla="*/ 114 w 37064"/>
              <a:gd name="connsiteY1" fmla="*/ 0 h 14875"/>
              <a:gd name="connsiteX2" fmla="*/ 37064 w 37064"/>
              <a:gd name="connsiteY2" fmla="*/ 4674 h 14875"/>
              <a:gd name="connsiteX3" fmla="*/ 16215 w 37064"/>
              <a:gd name="connsiteY3" fmla="*/ 14873 h 14875"/>
              <a:gd name="connsiteX4" fmla="*/ 0 w 37064"/>
              <a:gd name="connsiteY4" fmla="*/ 12206 h 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4" h="14875">
                <a:moveTo>
                  <a:pt x="0" y="12206"/>
                </a:moveTo>
                <a:cubicBezTo>
                  <a:pt x="30" y="7789"/>
                  <a:pt x="84" y="4417"/>
                  <a:pt x="114" y="0"/>
                </a:cubicBezTo>
                <a:cubicBezTo>
                  <a:pt x="114" y="5774"/>
                  <a:pt x="37064" y="-1100"/>
                  <a:pt x="37064" y="4674"/>
                </a:cubicBezTo>
                <a:cubicBezTo>
                  <a:pt x="28542" y="4915"/>
                  <a:pt x="29419" y="15052"/>
                  <a:pt x="16215" y="14873"/>
                </a:cubicBezTo>
                <a:cubicBezTo>
                  <a:pt x="4653" y="14108"/>
                  <a:pt x="3457" y="10582"/>
                  <a:pt x="0" y="122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33" y="6313020"/>
            <a:ext cx="1432463" cy="3760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3592" y="516486"/>
            <a:ext cx="5290057" cy="13406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Pre-conference session:</a:t>
            </a:r>
            <a:endParaRPr lang="en-US"/>
          </a:p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summary</a:t>
            </a:r>
            <a:endParaRPr lang="en-GB"/>
          </a:p>
          <a:p>
            <a:pPr>
              <a:lnSpc>
                <a:spcPct val="80000"/>
              </a:lnSpc>
            </a:pPr>
            <a:endParaRPr lang="en-US" sz="3600">
              <a:latin typeface="+mj-lt"/>
              <a:ea typeface="Titillium Light" charset="0"/>
              <a:cs typeface="Titillium Ligh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13593" y="1634829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EF338-A1AD-ED2B-F6D0-D2F964E35479}"/>
              </a:ext>
            </a:extLst>
          </p:cNvPr>
          <p:cNvSpPr txBox="1">
            <a:spLocks/>
          </p:cNvSpPr>
          <p:nvPr/>
        </p:nvSpPr>
        <p:spPr>
          <a:xfrm>
            <a:off x="285750" y="633833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/>
              <a:t>4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AEF646C-243E-57D7-F6C7-3B5A651DC01F}"/>
              </a:ext>
            </a:extLst>
          </p:cNvPr>
          <p:cNvSpPr txBox="1"/>
          <p:nvPr/>
        </p:nvSpPr>
        <p:spPr>
          <a:xfrm>
            <a:off x="613593" y="1827619"/>
            <a:ext cx="6439139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1600">
                <a:ea typeface="+mn-lt"/>
                <a:cs typeface="+mn-lt"/>
              </a:rPr>
              <a:t>During the workshop, several </a:t>
            </a:r>
            <a:r>
              <a:rPr lang="en-GB" sz="1600" b="1">
                <a:ea typeface="+mn-lt"/>
                <a:cs typeface="+mn-lt"/>
              </a:rPr>
              <a:t>presentations </a:t>
            </a:r>
            <a:r>
              <a:rPr lang="en-GB" sz="1600">
                <a:ea typeface="+mn-lt"/>
                <a:cs typeface="+mn-lt"/>
              </a:rPr>
              <a:t>were given by members of the SEMIC community. </a:t>
            </a:r>
            <a:endParaRPr lang="en-GB" sz="1600">
              <a:cs typeface="Calibri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6A2752C-12CF-75C3-CEC4-A3DEBAA2EA57}"/>
              </a:ext>
            </a:extLst>
          </p:cNvPr>
          <p:cNvSpPr txBox="1"/>
          <p:nvPr/>
        </p:nvSpPr>
        <p:spPr>
          <a:xfrm>
            <a:off x="1792528" y="2716112"/>
            <a:ext cx="5972479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400" b="1">
                <a:solidFill>
                  <a:srgbClr val="000000"/>
                </a:solidFill>
                <a:sym typeface="Wingdings" panose="05000000000000000000" pitchFamily="2" charset="2"/>
              </a:rPr>
              <a:t>Public sector semantic models</a:t>
            </a:r>
            <a:r>
              <a:rPr lang="en-GB" sz="1400">
                <a:solidFill>
                  <a:srgbClr val="000000"/>
                </a:solidFill>
                <a:sym typeface="Wingdings" panose="05000000000000000000" pitchFamily="2" charset="2"/>
              </a:rPr>
              <a:t>:  </a:t>
            </a:r>
            <a:r>
              <a:rPr lang="en-GB" sz="1400">
                <a:solidFill>
                  <a:srgbClr val="000000"/>
                </a:solidFill>
                <a:ea typeface="+mn-lt"/>
                <a:cs typeface="+mn-lt"/>
                <a:sym typeface="Wingdings" panose="05000000000000000000" pitchFamily="2" charset="2"/>
              </a:rPr>
              <a:t>With respect to a potential EU-wide Registry of Semantic assets, three aspects can improve the process of developing standards in all Member States, namely inspiration, adoption and contribution.</a:t>
            </a:r>
            <a:endParaRPr lang="en-GB" sz="1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8BF9C79-1F51-870B-3C7E-83BA51BA38BD}"/>
              </a:ext>
            </a:extLst>
          </p:cNvPr>
          <p:cNvSpPr txBox="1"/>
          <p:nvPr/>
        </p:nvSpPr>
        <p:spPr>
          <a:xfrm>
            <a:off x="1792528" y="3586377"/>
            <a:ext cx="5973621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400" b="1">
                <a:solidFill>
                  <a:srgbClr val="000000"/>
                </a:solidFill>
                <a:sym typeface="Wingdings" panose="05000000000000000000" pitchFamily="2" charset="2"/>
              </a:rPr>
              <a:t>Ontology registries</a:t>
            </a:r>
            <a:r>
              <a:rPr lang="en-GB" sz="1400">
                <a:solidFill>
                  <a:srgbClr val="000000"/>
                </a:solidFill>
                <a:sym typeface="Wingdings" panose="05000000000000000000" pitchFamily="2" charset="2"/>
              </a:rPr>
              <a:t>: With a catalogue of models from the OEG, </a:t>
            </a:r>
            <a:r>
              <a:rPr lang="en-GB" sz="1400">
                <a:solidFill>
                  <a:srgbClr val="000000"/>
                </a:solidFill>
                <a:ea typeface="+mn-lt"/>
                <a:cs typeface="+mn-lt"/>
                <a:sym typeface="Wingdings" panose="05000000000000000000" pitchFamily="2" charset="2"/>
              </a:rPr>
              <a:t>an EU-wide registry would increase the possibility to reuse models and allow all Member States to leverage the work being done on various projects.</a:t>
            </a:r>
            <a:endParaRPr lang="en-GB" sz="1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6E1717D4-B776-026C-600D-39E3AC2579EB}"/>
              </a:ext>
            </a:extLst>
          </p:cNvPr>
          <p:cNvSpPr txBox="1"/>
          <p:nvPr/>
        </p:nvSpPr>
        <p:spPr>
          <a:xfrm>
            <a:off x="1792528" y="4449073"/>
            <a:ext cx="597362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400" b="1">
                <a:solidFill>
                  <a:srgbClr val="000000"/>
                </a:solidFill>
                <a:sym typeface="Wingdings" panose="05000000000000000000" pitchFamily="2" charset="2"/>
              </a:rPr>
              <a:t>Social factor for reusability</a:t>
            </a:r>
            <a:r>
              <a:rPr lang="en-GB" sz="1400">
                <a:solidFill>
                  <a:srgbClr val="000000"/>
                </a:solidFill>
                <a:sym typeface="Wingdings" panose="05000000000000000000" pitchFamily="2" charset="2"/>
              </a:rPr>
              <a:t>: </a:t>
            </a:r>
            <a:r>
              <a:rPr lang="en-GB" sz="1400">
                <a:solidFill>
                  <a:srgbClr val="000000"/>
                </a:solidFill>
                <a:ea typeface="+mn-lt"/>
                <a:cs typeface="+mn-lt"/>
                <a:sym typeface="Wingdings" panose="05000000000000000000" pitchFamily="2" charset="2"/>
              </a:rPr>
              <a:t>An EU-wide elicitation framework for the public service knowledge domain is required. The framework needs to be built upon a methodology which consists of a technical and a social aspect, which are equally important.</a:t>
            </a:r>
            <a:endParaRPr lang="en-GB" sz="1400" b="1">
              <a:solidFill>
                <a:srgbClr val="000000"/>
              </a:solidFill>
              <a:ea typeface="+mn-lt"/>
              <a:cs typeface="+mn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21F2AE-67DB-F71C-7E0F-D1E5D4157CBB}"/>
              </a:ext>
            </a:extLst>
          </p:cNvPr>
          <p:cNvGrpSpPr/>
          <p:nvPr/>
        </p:nvGrpSpPr>
        <p:grpSpPr>
          <a:xfrm>
            <a:off x="756583" y="5458723"/>
            <a:ext cx="613304" cy="613950"/>
            <a:chOff x="756583" y="5632248"/>
            <a:chExt cx="613304" cy="613950"/>
          </a:xfrm>
        </p:grpSpPr>
        <p:pic>
          <p:nvPicPr>
            <p:cNvPr id="40" name="Graphic 39" descr="Internet Of Things outline">
              <a:extLst>
                <a:ext uri="{FF2B5EF4-FFF2-40B4-BE49-F238E27FC236}">
                  <a16:creationId xmlns:a16="http://schemas.microsoft.com/office/drawing/2014/main" id="{C4C57341-ECD8-5DA2-B925-C49D0442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0100" y="5676900"/>
              <a:ext cx="542925" cy="52387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59B445-1D3A-7F70-5372-DF9463710208}"/>
                </a:ext>
              </a:extLst>
            </p:cNvPr>
            <p:cNvSpPr/>
            <p:nvPr/>
          </p:nvSpPr>
          <p:spPr>
            <a:xfrm>
              <a:off x="756583" y="5632248"/>
              <a:ext cx="613304" cy="613950"/>
            </a:xfrm>
            <a:prstGeom prst="rect">
              <a:avLst/>
            </a:prstGeom>
            <a:noFill/>
            <a:ln w="28575">
              <a:solidFill>
                <a:srgbClr val="62C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0D9774-9CDD-828B-5AAB-CCFD64AE5264}"/>
              </a:ext>
            </a:extLst>
          </p:cNvPr>
          <p:cNvGrpSpPr/>
          <p:nvPr/>
        </p:nvGrpSpPr>
        <p:grpSpPr>
          <a:xfrm>
            <a:off x="760135" y="2805792"/>
            <a:ext cx="621516" cy="620559"/>
            <a:chOff x="760135" y="2979317"/>
            <a:chExt cx="621516" cy="620559"/>
          </a:xfrm>
        </p:grpSpPr>
        <p:pic>
          <p:nvPicPr>
            <p:cNvPr id="37" name="Graphic 36" descr="Business Growth outline">
              <a:extLst>
                <a:ext uri="{FF2B5EF4-FFF2-40B4-BE49-F238E27FC236}">
                  <a16:creationId xmlns:a16="http://schemas.microsoft.com/office/drawing/2014/main" id="{CF9841E7-4357-8200-9E56-5F6E955A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0100" y="3019425"/>
              <a:ext cx="542925" cy="55245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5CE600-E103-5F03-81B4-DA85AAD19F43}"/>
                </a:ext>
              </a:extLst>
            </p:cNvPr>
            <p:cNvSpPr/>
            <p:nvPr/>
          </p:nvSpPr>
          <p:spPr>
            <a:xfrm>
              <a:off x="760135" y="2979317"/>
              <a:ext cx="621516" cy="620559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4E76F5-B2E5-BF33-53A0-418EADD7CCE0}"/>
              </a:ext>
            </a:extLst>
          </p:cNvPr>
          <p:cNvGrpSpPr/>
          <p:nvPr/>
        </p:nvGrpSpPr>
        <p:grpSpPr>
          <a:xfrm>
            <a:off x="766409" y="3641876"/>
            <a:ext cx="615225" cy="624750"/>
            <a:chOff x="766409" y="3815401"/>
            <a:chExt cx="615225" cy="624750"/>
          </a:xfrm>
        </p:grpSpPr>
        <p:pic>
          <p:nvPicPr>
            <p:cNvPr id="32" name="Graphic 31" descr="Connections outline">
              <a:extLst>
                <a:ext uri="{FF2B5EF4-FFF2-40B4-BE49-F238E27FC236}">
                  <a16:creationId xmlns:a16="http://schemas.microsoft.com/office/drawing/2014/main" id="{2EBC578B-2493-E68B-A4F3-200D9B0FF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0100" y="3867150"/>
              <a:ext cx="542925" cy="52387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5AB2BE-BED3-D22D-C77F-A002342AAEF1}"/>
                </a:ext>
              </a:extLst>
            </p:cNvPr>
            <p:cNvSpPr/>
            <p:nvPr/>
          </p:nvSpPr>
          <p:spPr>
            <a:xfrm>
              <a:off x="766409" y="3815401"/>
              <a:ext cx="615225" cy="624750"/>
            </a:xfrm>
            <a:prstGeom prst="rect">
              <a:avLst/>
            </a:prstGeom>
            <a:noFill/>
            <a:ln w="28575">
              <a:solidFill>
                <a:srgbClr val="28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3D58A670-961C-CDAF-EBB6-564A7E27CA75}"/>
              </a:ext>
            </a:extLst>
          </p:cNvPr>
          <p:cNvSpPr txBox="1"/>
          <p:nvPr/>
        </p:nvSpPr>
        <p:spPr>
          <a:xfrm>
            <a:off x="1792528" y="5506348"/>
            <a:ext cx="597362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400" b="1">
                <a:solidFill>
                  <a:srgbClr val="000000"/>
                </a:solidFill>
                <a:sym typeface="Wingdings" panose="05000000000000000000" pitchFamily="2" charset="2"/>
              </a:rPr>
              <a:t>Technical considerations</a:t>
            </a:r>
            <a:r>
              <a:rPr lang="en-GB" sz="1400">
                <a:solidFill>
                  <a:srgbClr val="000000"/>
                </a:solidFill>
                <a:sym typeface="Wingdings" panose="05000000000000000000" pitchFamily="2" charset="2"/>
              </a:rPr>
              <a:t>: </a:t>
            </a:r>
            <a:r>
              <a:rPr lang="en-GB" sz="1400">
                <a:solidFill>
                  <a:srgbClr val="000000"/>
                </a:solidFill>
                <a:ea typeface="+mn-lt"/>
                <a:cs typeface="+mn-lt"/>
                <a:sym typeface="Wingdings" panose="05000000000000000000" pitchFamily="2" charset="2"/>
              </a:rPr>
              <a:t>The registry should be based on semantic web technologies, should be simple and provide additional features.</a:t>
            </a:r>
            <a:endParaRPr lang="en-GB" sz="1400">
              <a:solidFill>
                <a:srgbClr val="000000"/>
              </a:solidFill>
              <a:cs typeface="Calibr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D571EC-4749-61A6-06DF-9DB8CA7E6ADB}"/>
              </a:ext>
            </a:extLst>
          </p:cNvPr>
          <p:cNvGrpSpPr/>
          <p:nvPr/>
        </p:nvGrpSpPr>
        <p:grpSpPr>
          <a:xfrm>
            <a:off x="761892" y="4573222"/>
            <a:ext cx="619985" cy="620551"/>
            <a:chOff x="761892" y="4746747"/>
            <a:chExt cx="619985" cy="620551"/>
          </a:xfrm>
        </p:grpSpPr>
        <p:pic>
          <p:nvPicPr>
            <p:cNvPr id="38" name="Graphic 37" descr="Customer review outline">
              <a:extLst>
                <a:ext uri="{FF2B5EF4-FFF2-40B4-BE49-F238E27FC236}">
                  <a16:creationId xmlns:a16="http://schemas.microsoft.com/office/drawing/2014/main" id="{A11F8AD2-98DE-1542-3709-408A4F541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00100" y="4781550"/>
              <a:ext cx="542925" cy="54292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D0A343-A830-4C36-39AD-6F55D254B7A0}"/>
                </a:ext>
              </a:extLst>
            </p:cNvPr>
            <p:cNvSpPr/>
            <p:nvPr/>
          </p:nvSpPr>
          <p:spPr>
            <a:xfrm>
              <a:off x="761892" y="4746747"/>
              <a:ext cx="619985" cy="620551"/>
            </a:xfrm>
            <a:prstGeom prst="rect">
              <a:avLst/>
            </a:prstGeom>
            <a:noFill/>
            <a:ln w="28575">
              <a:solidFill>
                <a:srgbClr val="C3DB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597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8991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2" r="9982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8" r="10098"/>
          <a:stretch>
            <a:fillRect/>
          </a:stretch>
        </p:blipFill>
        <p:spPr>
          <a:xfrm rot="10800000">
            <a:off x="10711065" y="3784102"/>
            <a:ext cx="2821627" cy="2821625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9911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>
            <a:fillRect/>
          </a:stretch>
        </p:blipFill>
        <p:spPr/>
      </p:pic>
      <p:sp>
        <p:nvSpPr>
          <p:cNvPr id="22" name="TextBox 21"/>
          <p:cNvSpPr txBox="1"/>
          <p:nvPr/>
        </p:nvSpPr>
        <p:spPr>
          <a:xfrm>
            <a:off x="2707757" y="2667078"/>
            <a:ext cx="6776486" cy="1046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4000" b="1">
                <a:solidFill>
                  <a:srgbClr val="333333"/>
                </a:solidFill>
                <a:latin typeface="Helvetica Neue"/>
              </a:rPr>
              <a:t>Purpose &amp; objectives</a:t>
            </a:r>
            <a:endParaRPr lang="en-US"/>
          </a:p>
          <a:p>
            <a:pPr algn="ctr"/>
            <a:r>
              <a:rPr lang="en-GB" sz="2800" i="1">
                <a:solidFill>
                  <a:srgbClr val="333333"/>
                </a:solidFill>
                <a:latin typeface="Helvetica Neue"/>
              </a:rPr>
              <a:t>Introduction</a:t>
            </a:r>
            <a:endParaRPr lang="en-GB"/>
          </a:p>
        </p:txBody>
      </p:sp>
      <p:pic>
        <p:nvPicPr>
          <p:cNvPr id="33" name="Picture Placeholder 32"/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r="21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267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2833A2-9E5A-4129-B236-DB4EB7E5BC1B}"/>
              </a:ext>
            </a:extLst>
          </p:cNvPr>
          <p:cNvSpPr txBox="1"/>
          <p:nvPr/>
        </p:nvSpPr>
        <p:spPr>
          <a:xfrm>
            <a:off x="621435" y="494859"/>
            <a:ext cx="8818897" cy="20793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SEMIC pre-conference workshop: outcome</a:t>
            </a:r>
            <a:endParaRPr lang="en-US" sz="3600"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en-GB" sz="2400">
                <a:latin typeface="+mj-lt"/>
              </a:rPr>
              <a:t>Workshop October 17th 2023 - Madrid</a:t>
            </a:r>
            <a:endParaRPr lang="en-GB" sz="3200">
              <a:latin typeface="+mj-lt"/>
              <a:cs typeface="Calibri Light"/>
            </a:endParaRPr>
          </a:p>
          <a:p>
            <a:pPr>
              <a:lnSpc>
                <a:spcPct val="80000"/>
              </a:lnSpc>
            </a:pPr>
            <a:endParaRPr lang="en-US" sz="3600">
              <a:latin typeface="+mj-lt"/>
            </a:endParaRPr>
          </a:p>
          <a:p>
            <a:pPr>
              <a:lnSpc>
                <a:spcPct val="80000"/>
              </a:lnSpc>
            </a:pPr>
            <a:endParaRPr lang="en-GB" sz="3600">
              <a:latin typeface="+mj-lt"/>
              <a:cs typeface="Calibri Light"/>
            </a:endParaRPr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226BEC-6125-4983-92B7-70C600E6AEB2}"/>
              </a:ext>
            </a:extLst>
          </p:cNvPr>
          <p:cNvCxnSpPr/>
          <p:nvPr/>
        </p:nvCxnSpPr>
        <p:spPr>
          <a:xfrm>
            <a:off x="621436" y="1549225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3AA79AB6-81FA-42EF-8375-E0F9658FD2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876353" y="5184196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98" name="AutoShape 3">
            <a:extLst>
              <a:ext uri="{FF2B5EF4-FFF2-40B4-BE49-F238E27FC236}">
                <a16:creationId xmlns:a16="http://schemas.microsoft.com/office/drawing/2014/main" id="{AD39E2EE-1034-4E0C-98E4-1BA0DE3B44BD}"/>
              </a:ext>
            </a:extLst>
          </p:cNvPr>
          <p:cNvSpPr>
            <a:spLocks/>
          </p:cNvSpPr>
          <p:nvPr/>
        </p:nvSpPr>
        <p:spPr bwMode="auto">
          <a:xfrm>
            <a:off x="-359002" y="589035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CAD0BF56-850F-4F27-9D6E-1C3C9A1105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788B46B-5D9D-B8A0-F3EA-531E63F66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6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 descr="A blue line on a black background">
            <a:extLst>
              <a:ext uri="{FF2B5EF4-FFF2-40B4-BE49-F238E27FC236}">
                <a16:creationId xmlns:a16="http://schemas.microsoft.com/office/drawing/2014/main" id="{ED8D9C39-8E86-E5EE-29F7-ACE4CD3D2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014" y="2414648"/>
            <a:ext cx="3946050" cy="4443352"/>
          </a:xfrm>
          <a:prstGeom prst="rect">
            <a:avLst/>
          </a:prstGeom>
        </p:spPr>
      </p:pic>
      <p:pic>
        <p:nvPicPr>
          <p:cNvPr id="11" name="Picture 10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BB255A88-16E8-F537-8D16-9E1BC2160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652" y="2416937"/>
            <a:ext cx="3730954" cy="642232"/>
          </a:xfrm>
          <a:prstGeom prst="rect">
            <a:avLst/>
          </a:prstGeom>
        </p:spPr>
      </p:pic>
      <p:pic>
        <p:nvPicPr>
          <p:cNvPr id="13" name="Picture 12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93FC9891-43DC-DDB2-5257-8D8BC7B505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89" t="746" r="911" b="2239"/>
          <a:stretch/>
        </p:blipFill>
        <p:spPr>
          <a:xfrm>
            <a:off x="1741652" y="3364674"/>
            <a:ext cx="1966769" cy="6456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D2A962-0EDA-E2BD-0B1A-F4AC022F11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039" b="1471"/>
          <a:stretch/>
        </p:blipFill>
        <p:spPr>
          <a:xfrm>
            <a:off x="3046206" y="4321751"/>
            <a:ext cx="2404550" cy="645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9EC22C-76D4-1154-FBF0-C26187F3F5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738" r="540"/>
          <a:stretch/>
        </p:blipFill>
        <p:spPr>
          <a:xfrm>
            <a:off x="1748900" y="5316496"/>
            <a:ext cx="3288298" cy="6345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62C8E68-337B-58D9-AFB9-B9B192CC44F6}"/>
              </a:ext>
            </a:extLst>
          </p:cNvPr>
          <p:cNvSpPr/>
          <p:nvPr/>
        </p:nvSpPr>
        <p:spPr>
          <a:xfrm>
            <a:off x="7164779" y="2414648"/>
            <a:ext cx="2751116" cy="6432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cs typeface="Calibri"/>
              </a:rPr>
              <a:t>Ensuring the accuracy, contextualisation, versioning and findability of semantic assets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8B080F-EB55-FA4D-F31D-BD96014F0DC0}"/>
              </a:ext>
            </a:extLst>
          </p:cNvPr>
          <p:cNvSpPr/>
          <p:nvPr/>
        </p:nvSpPr>
        <p:spPr>
          <a:xfrm>
            <a:off x="7164779" y="3364674"/>
            <a:ext cx="2751116" cy="643247"/>
          </a:xfrm>
          <a:prstGeom prst="rect">
            <a:avLst/>
          </a:prstGeom>
          <a:solidFill>
            <a:srgbClr val="288E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 b="1">
                <a:cs typeface="Calibri"/>
              </a:rPr>
              <a:t>For the development and maintenance of the registry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63CA68-4D64-8149-DD36-C5B7FA427862}"/>
              </a:ext>
            </a:extLst>
          </p:cNvPr>
          <p:cNvSpPr/>
          <p:nvPr/>
        </p:nvSpPr>
        <p:spPr>
          <a:xfrm>
            <a:off x="7164779" y="4314700"/>
            <a:ext cx="2751116" cy="643247"/>
          </a:xfrm>
          <a:prstGeom prst="rect">
            <a:avLst/>
          </a:prstGeom>
          <a:solidFill>
            <a:srgbClr val="C3DB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 b="1">
                <a:cs typeface="Calibri"/>
              </a:rPr>
              <a:t>Preventing domain-specific silos and encourage cooperation</a:t>
            </a:r>
            <a:endParaRPr lang="en-GB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5A8D1D-9DB0-EDEA-BCAA-BEEB422E489E}"/>
              </a:ext>
            </a:extLst>
          </p:cNvPr>
          <p:cNvSpPr/>
          <p:nvPr/>
        </p:nvSpPr>
        <p:spPr>
          <a:xfrm>
            <a:off x="7164779" y="5314206"/>
            <a:ext cx="2751116" cy="643247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100" b="1">
                <a:cs typeface="Calibri"/>
              </a:rPr>
              <a:t>For a structured, agile and collaborative approach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34BFF1-C2B2-7A02-50FA-F09EB5293B4A}"/>
              </a:ext>
            </a:extLst>
          </p:cNvPr>
          <p:cNvSpPr/>
          <p:nvPr/>
        </p:nvSpPr>
        <p:spPr>
          <a:xfrm>
            <a:off x="5451762" y="4314569"/>
            <a:ext cx="217714" cy="643247"/>
          </a:xfrm>
          <a:prstGeom prst="rect">
            <a:avLst/>
          </a:prstGeom>
          <a:solidFill>
            <a:srgbClr val="C3DB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7A76E3-56F5-2990-B5D8-5B3DE5CC74BB}"/>
              </a:ext>
            </a:extLst>
          </p:cNvPr>
          <p:cNvSpPr/>
          <p:nvPr/>
        </p:nvSpPr>
        <p:spPr>
          <a:xfrm>
            <a:off x="5462648" y="2414646"/>
            <a:ext cx="217714" cy="6432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7048DD-3B4D-5672-5D29-B73A400CC14D}"/>
              </a:ext>
            </a:extLst>
          </p:cNvPr>
          <p:cNvCxnSpPr/>
          <p:nvPr/>
        </p:nvCxnSpPr>
        <p:spPr>
          <a:xfrm>
            <a:off x="5682715" y="2738622"/>
            <a:ext cx="1478477" cy="7561"/>
          </a:xfrm>
          <a:prstGeom prst="straightConnector1">
            <a:avLst/>
          </a:prstGeom>
          <a:ln w="127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B69853-0AC2-6F25-1D16-771336AF6245}"/>
              </a:ext>
            </a:extLst>
          </p:cNvPr>
          <p:cNvCxnSpPr>
            <a:cxnSpLocks/>
          </p:cNvCxnSpPr>
          <p:nvPr/>
        </p:nvCxnSpPr>
        <p:spPr>
          <a:xfrm>
            <a:off x="5682715" y="4628777"/>
            <a:ext cx="1478477" cy="7561"/>
          </a:xfrm>
          <a:prstGeom prst="straightConnector1">
            <a:avLst/>
          </a:prstGeom>
          <a:ln w="12700">
            <a:solidFill>
              <a:srgbClr val="C3DB6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F61304-B314-DE45-F504-173EF82D6DA5}"/>
              </a:ext>
            </a:extLst>
          </p:cNvPr>
          <p:cNvCxnSpPr>
            <a:cxnSpLocks/>
          </p:cNvCxnSpPr>
          <p:nvPr/>
        </p:nvCxnSpPr>
        <p:spPr>
          <a:xfrm>
            <a:off x="3515468" y="3678751"/>
            <a:ext cx="3645723" cy="40"/>
          </a:xfrm>
          <a:prstGeom prst="straightConnector1">
            <a:avLst/>
          </a:prstGeom>
          <a:ln w="12700">
            <a:solidFill>
              <a:srgbClr val="288E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691C7E-F4AC-0E16-02EE-7DF1AC6174FC}"/>
              </a:ext>
            </a:extLst>
          </p:cNvPr>
          <p:cNvCxnSpPr>
            <a:cxnSpLocks/>
          </p:cNvCxnSpPr>
          <p:nvPr/>
        </p:nvCxnSpPr>
        <p:spPr>
          <a:xfrm flipV="1">
            <a:off x="4831649" y="5638219"/>
            <a:ext cx="2369126" cy="9856"/>
          </a:xfrm>
          <a:prstGeom prst="straightConnector1">
            <a:avLst/>
          </a:prstGeom>
          <a:ln w="12700">
            <a:solidFill>
              <a:srgbClr val="62C2B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533C417-A16F-8164-7A0B-6E57D919B7EF}"/>
              </a:ext>
            </a:extLst>
          </p:cNvPr>
          <p:cNvSpPr/>
          <p:nvPr/>
        </p:nvSpPr>
        <p:spPr>
          <a:xfrm>
            <a:off x="1741713" y="5314205"/>
            <a:ext cx="2830284" cy="613559"/>
          </a:xfrm>
          <a:prstGeom prst="rect">
            <a:avLst/>
          </a:prstGeom>
          <a:solidFill>
            <a:srgbClr val="43C0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100" b="1">
                <a:cs typeface="Calibri"/>
              </a:rPr>
              <a:t>Focus on a common methodology and governance framework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28C0ED-D11F-8D4B-7A61-C82F25830B62}"/>
              </a:ext>
            </a:extLst>
          </p:cNvPr>
          <p:cNvSpPr/>
          <p:nvPr/>
        </p:nvSpPr>
        <p:spPr>
          <a:xfrm>
            <a:off x="3255816" y="4324594"/>
            <a:ext cx="2424544" cy="64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GB" sz="1100" b="1">
                <a:cs typeface="Calibri"/>
              </a:rPr>
              <a:t>Collaboration and information sharing among </a:t>
            </a:r>
            <a:r>
              <a:rPr lang="en-GB" sz="1100" b="1" err="1">
                <a:cs typeface="Calibri"/>
              </a:rPr>
              <a:t>reusers</a:t>
            </a:r>
            <a:r>
              <a:rPr lang="en-GB" sz="1100" b="1">
                <a:cs typeface="Calibri"/>
              </a:rPr>
              <a:t> and publishers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0367CF-7087-7868-DB7B-9D83CCA89CB3}"/>
              </a:ext>
            </a:extLst>
          </p:cNvPr>
          <p:cNvSpPr/>
          <p:nvPr/>
        </p:nvSpPr>
        <p:spPr>
          <a:xfrm>
            <a:off x="1741712" y="3364671"/>
            <a:ext cx="1613064" cy="64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100" b="1">
                <a:cs typeface="Calibri"/>
              </a:rPr>
              <a:t>Proper governance and community building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40CEDB-1B0A-EB84-9F47-4BE5D4BDF4F1}"/>
              </a:ext>
            </a:extLst>
          </p:cNvPr>
          <p:cNvSpPr/>
          <p:nvPr/>
        </p:nvSpPr>
        <p:spPr>
          <a:xfrm>
            <a:off x="2187037" y="2414645"/>
            <a:ext cx="3493323" cy="6432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GB" sz="1100" b="1">
                <a:cs typeface="Calibri"/>
              </a:rPr>
              <a:t>Metadata, multilingualism and adherence to FAIR principles</a:t>
            </a:r>
            <a:endParaRPr lang="en-US" sz="1100" b="1"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FD13BF-A79C-8239-28BC-B7ACD9AAE5AD}"/>
              </a:ext>
            </a:extLst>
          </p:cNvPr>
          <p:cNvSpPr/>
          <p:nvPr/>
        </p:nvSpPr>
        <p:spPr>
          <a:xfrm>
            <a:off x="7327073" y="1777337"/>
            <a:ext cx="2424544" cy="64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cs typeface="Calibri"/>
              </a:rPr>
              <a:t>Importance:</a:t>
            </a: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836B1C-F9A9-31C6-6BD8-786AC56274EE}"/>
              </a:ext>
            </a:extLst>
          </p:cNvPr>
          <p:cNvSpPr/>
          <p:nvPr/>
        </p:nvSpPr>
        <p:spPr>
          <a:xfrm>
            <a:off x="2493816" y="1777337"/>
            <a:ext cx="2424544" cy="64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cs typeface="Calibri"/>
              </a:rPr>
              <a:t>Conclusion: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17BF9-5269-64B8-7F40-1C02D975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1592CA-29B1-9330-D659-8C404D069736}"/>
              </a:ext>
            </a:extLst>
          </p:cNvPr>
          <p:cNvSpPr txBox="1"/>
          <p:nvPr/>
        </p:nvSpPr>
        <p:spPr>
          <a:xfrm>
            <a:off x="621435" y="494859"/>
            <a:ext cx="8818897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>
                <a:latin typeface="+mj-lt"/>
              </a:rPr>
              <a:t>Scope</a:t>
            </a:r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5D993F-0FB0-6024-B786-95046BC510B1}"/>
              </a:ext>
            </a:extLst>
          </p:cNvPr>
          <p:cNvCxnSpPr/>
          <p:nvPr/>
        </p:nvCxnSpPr>
        <p:spPr>
          <a:xfrm>
            <a:off x="621436" y="11731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pic>
        <p:nvPicPr>
          <p:cNvPr id="97" name="Picture Placeholder 6">
            <a:extLst>
              <a:ext uri="{FF2B5EF4-FFF2-40B4-BE49-F238E27FC236}">
                <a16:creationId xmlns:a16="http://schemas.microsoft.com/office/drawing/2014/main" id="{E9F49642-5526-E078-FF52-E466AE46F4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876353" y="5184196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98" name="AutoShape 3">
            <a:extLst>
              <a:ext uri="{FF2B5EF4-FFF2-40B4-BE49-F238E27FC236}">
                <a16:creationId xmlns:a16="http://schemas.microsoft.com/office/drawing/2014/main" id="{E18D8B71-691C-1470-F3BE-7EC58BB525C6}"/>
              </a:ext>
            </a:extLst>
          </p:cNvPr>
          <p:cNvSpPr>
            <a:spLocks/>
          </p:cNvSpPr>
          <p:nvPr/>
        </p:nvSpPr>
        <p:spPr bwMode="auto">
          <a:xfrm>
            <a:off x="-359002" y="589035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99" name="Picture Placeholder 6">
            <a:extLst>
              <a:ext uri="{FF2B5EF4-FFF2-40B4-BE49-F238E27FC236}">
                <a16:creationId xmlns:a16="http://schemas.microsoft.com/office/drawing/2014/main" id="{D5FA8D50-2068-30C4-DB6B-D3AFC6CE2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D77A9D4-B01B-82B2-D378-B97C7925D76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5F78F4-B2AC-4AEE-920B-AEDB38B7FAD1}" type="slidenum">
              <a:rPr lang="en-IE" sz="1200" smtClean="0">
                <a:solidFill>
                  <a:schemeClr val="tx1">
                    <a:tint val="75000"/>
                  </a:schemeClr>
                </a:solidFill>
              </a:rPr>
              <a:pPr algn="r"/>
              <a:t>7</a:t>
            </a:fld>
            <a:endParaRPr lang="en-IE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C2345-4FEA-81F9-B3F4-4FEAD565B831}"/>
              </a:ext>
            </a:extLst>
          </p:cNvPr>
          <p:cNvSpPr txBox="1"/>
          <p:nvPr/>
        </p:nvSpPr>
        <p:spPr>
          <a:xfrm>
            <a:off x="525147" y="1559187"/>
            <a:ext cx="759166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>
                <a:ea typeface="+mn-lt"/>
                <a:cs typeface="+mn-lt"/>
              </a:rPr>
              <a:t>The </a:t>
            </a:r>
            <a:r>
              <a:rPr lang="en-GB" b="1" dirty="0">
                <a:ea typeface="+mn-lt"/>
                <a:cs typeface="+mn-lt"/>
              </a:rPr>
              <a:t>EU wide registry</a:t>
            </a:r>
            <a:r>
              <a:rPr lang="en-GB" dirty="0">
                <a:ea typeface="+mn-lt"/>
                <a:cs typeface="+mn-lt"/>
              </a:rPr>
              <a:t> is a proposition which would facilitate the </a:t>
            </a:r>
            <a:r>
              <a:rPr lang="en-GB" b="1" dirty="0">
                <a:ea typeface="+mn-lt"/>
                <a:cs typeface="+mn-lt"/>
              </a:rPr>
              <a:t>discoverability </a:t>
            </a:r>
            <a:r>
              <a:rPr lang="en-GB" dirty="0">
                <a:ea typeface="+mn-lt"/>
                <a:cs typeface="+mn-lt"/>
              </a:rPr>
              <a:t>of models across Member States. The three main aspect to focus on are:</a:t>
            </a:r>
            <a:endParaRPr lang="en-GB" dirty="0"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0A7F44-5046-D214-1E34-2A9432D5ED69}"/>
              </a:ext>
            </a:extLst>
          </p:cNvPr>
          <p:cNvGrpSpPr/>
          <p:nvPr/>
        </p:nvGrpSpPr>
        <p:grpSpPr>
          <a:xfrm>
            <a:off x="2063467" y="3951961"/>
            <a:ext cx="711747" cy="734940"/>
            <a:chOff x="2184472" y="3069429"/>
            <a:chExt cx="711747" cy="7349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C30D46-FBED-B3C5-8E57-7E871B5F1FAE}"/>
                </a:ext>
              </a:extLst>
            </p:cNvPr>
            <p:cNvSpPr/>
            <p:nvPr/>
          </p:nvSpPr>
          <p:spPr>
            <a:xfrm>
              <a:off x="2184472" y="3069429"/>
              <a:ext cx="711747" cy="734940"/>
            </a:xfrm>
            <a:prstGeom prst="ellipse">
              <a:avLst/>
            </a:prstGeom>
            <a:solidFill>
              <a:srgbClr val="288E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6" name="Graphic 3" descr="Ui Ux with solid fill">
              <a:extLst>
                <a:ext uri="{FF2B5EF4-FFF2-40B4-BE49-F238E27FC236}">
                  <a16:creationId xmlns:a16="http://schemas.microsoft.com/office/drawing/2014/main" id="{E9CB62FA-5D5B-2E63-D97D-E75A5ED96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1270" y="316590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0DC30-CDDF-5DA9-E873-AFBE04CE3453}"/>
              </a:ext>
            </a:extLst>
          </p:cNvPr>
          <p:cNvGrpSpPr/>
          <p:nvPr/>
        </p:nvGrpSpPr>
        <p:grpSpPr>
          <a:xfrm>
            <a:off x="2067099" y="5073189"/>
            <a:ext cx="711747" cy="734940"/>
            <a:chOff x="2155447" y="5017972"/>
            <a:chExt cx="711747" cy="7349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C737DF-4A7D-8EB2-37AB-CCAF2F6AF60F}"/>
                </a:ext>
              </a:extLst>
            </p:cNvPr>
            <p:cNvSpPr/>
            <p:nvPr/>
          </p:nvSpPr>
          <p:spPr>
            <a:xfrm>
              <a:off x="2155447" y="5017972"/>
              <a:ext cx="711747" cy="734940"/>
            </a:xfrm>
            <a:prstGeom prst="ellipse">
              <a:avLst/>
            </a:prstGeom>
            <a:solidFill>
              <a:srgbClr val="62C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7" name="Graphic 16" descr="Blog outline">
              <a:extLst>
                <a:ext uri="{FF2B5EF4-FFF2-40B4-BE49-F238E27FC236}">
                  <a16:creationId xmlns:a16="http://schemas.microsoft.com/office/drawing/2014/main" id="{41114CD1-1B15-76F1-CE29-10754B49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31571" y="5105400"/>
              <a:ext cx="548641" cy="54428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EA2CBC-19CC-B8F3-AF2E-6D65DF189D12}"/>
              </a:ext>
            </a:extLst>
          </p:cNvPr>
          <p:cNvGrpSpPr/>
          <p:nvPr/>
        </p:nvGrpSpPr>
        <p:grpSpPr>
          <a:xfrm>
            <a:off x="2059844" y="2799179"/>
            <a:ext cx="711747" cy="734940"/>
            <a:chOff x="2148192" y="2666658"/>
            <a:chExt cx="711747" cy="7349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28CB77-8851-D395-CBF9-C01A7F967CC5}"/>
                </a:ext>
              </a:extLst>
            </p:cNvPr>
            <p:cNvSpPr/>
            <p:nvPr/>
          </p:nvSpPr>
          <p:spPr>
            <a:xfrm>
              <a:off x="2148192" y="2666658"/>
              <a:ext cx="711747" cy="73494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8" name="Graphic 17" descr="Greek Temple with solid fill">
              <a:extLst>
                <a:ext uri="{FF2B5EF4-FFF2-40B4-BE49-F238E27FC236}">
                  <a16:creationId xmlns:a16="http://schemas.microsoft.com/office/drawing/2014/main" id="{74A5043B-408D-697E-966D-46B0569C0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31571" y="2754086"/>
              <a:ext cx="548641" cy="54428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33DD8E-AAE7-298A-6F30-F9351661DAF4}"/>
              </a:ext>
            </a:extLst>
          </p:cNvPr>
          <p:cNvSpPr txBox="1"/>
          <p:nvPr/>
        </p:nvSpPr>
        <p:spPr>
          <a:xfrm>
            <a:off x="3097152" y="2988504"/>
            <a:ext cx="666401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>
                <a:cs typeface="Calibri"/>
              </a:rPr>
              <a:t>Governance </a:t>
            </a:r>
            <a:r>
              <a:rPr lang="en-US">
                <a:cs typeface="Calibri"/>
              </a:rPr>
              <a:t>to facilitate collaboration and common practices.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34ED9-E0B8-427E-3BBF-E1261F73EBB7}"/>
              </a:ext>
            </a:extLst>
          </p:cNvPr>
          <p:cNvSpPr txBox="1"/>
          <p:nvPr/>
        </p:nvSpPr>
        <p:spPr>
          <a:xfrm>
            <a:off x="3097152" y="4181199"/>
            <a:ext cx="739593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ea typeface="+mn-lt"/>
                <a:cs typeface="+mn-lt"/>
              </a:rPr>
              <a:t>The consumer-oriented user experience of </a:t>
            </a:r>
            <a:r>
              <a:rPr lang="en-US" b="1" dirty="0">
                <a:ea typeface="+mn-lt"/>
                <a:cs typeface="+mn-lt"/>
              </a:rPr>
              <a:t>reusers </a:t>
            </a:r>
            <a:r>
              <a:rPr lang="en-US" dirty="0">
                <a:ea typeface="+mn-lt"/>
                <a:cs typeface="+mn-lt"/>
              </a:rPr>
              <a:t>when utilizing the registry.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5561E-04A5-625F-8AD2-98027DA87B88}"/>
              </a:ext>
            </a:extLst>
          </p:cNvPr>
          <p:cNvSpPr txBox="1"/>
          <p:nvPr/>
        </p:nvSpPr>
        <p:spPr>
          <a:xfrm>
            <a:off x="3097152" y="5285547"/>
            <a:ext cx="666401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>
                <a:cs typeface="Calibri"/>
              </a:rPr>
              <a:t>Publishers' </a:t>
            </a:r>
            <a:r>
              <a:rPr lang="en-US">
                <a:cs typeface="Calibri"/>
              </a:rPr>
              <a:t>user experience when using the registry as a publisher.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412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8991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2" r="9982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8" r="10098"/>
          <a:stretch>
            <a:fillRect/>
          </a:stretch>
        </p:blipFill>
        <p:spPr>
          <a:xfrm rot="10800000">
            <a:off x="10711065" y="3784102"/>
            <a:ext cx="2821627" cy="2821625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1" r="9911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>
            <a:fillRect/>
          </a:stretch>
        </p:blipFill>
        <p:spPr/>
      </p:pic>
      <p:sp>
        <p:nvSpPr>
          <p:cNvPr id="22" name="TextBox 21"/>
          <p:cNvSpPr txBox="1"/>
          <p:nvPr/>
        </p:nvSpPr>
        <p:spPr>
          <a:xfrm>
            <a:off x="2707757" y="2667078"/>
            <a:ext cx="6776486" cy="1046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4000" b="1">
                <a:solidFill>
                  <a:srgbClr val="333333"/>
                </a:solidFill>
                <a:latin typeface="Helvetica Neue"/>
              </a:rPr>
              <a:t>Purpose &amp; objectives</a:t>
            </a:r>
            <a:endParaRPr lang="en-GB" sz="4000" b="1">
              <a:solidFill>
                <a:srgbClr val="333333"/>
              </a:solidFill>
              <a:latin typeface="Helvetica Neue" charset="0"/>
            </a:endParaRPr>
          </a:p>
          <a:p>
            <a:pPr algn="ctr"/>
            <a:r>
              <a:rPr lang="en-GB" sz="2800" i="1">
                <a:solidFill>
                  <a:srgbClr val="333333"/>
                </a:solidFill>
                <a:latin typeface="Helvetica Neue"/>
              </a:rPr>
              <a:t>Responsibilities</a:t>
            </a:r>
          </a:p>
        </p:txBody>
      </p:sp>
      <p:pic>
        <p:nvPicPr>
          <p:cNvPr id="33" name="Picture Placeholder 32"/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r="21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728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81125" y="3932502"/>
            <a:ext cx="1984549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Emidio Stani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E2F458-F1D3-FCF3-9AB4-E2BDEBE9F458}"/>
              </a:ext>
            </a:extLst>
          </p:cNvPr>
          <p:cNvSpPr txBox="1"/>
          <p:nvPr/>
        </p:nvSpPr>
        <p:spPr>
          <a:xfrm>
            <a:off x="6276709" y="3932502"/>
            <a:ext cx="1866752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Nathan </a:t>
            </a:r>
            <a:r>
              <a:rPr lang="en-US" b="1" err="1">
                <a:latin typeface="Calibri"/>
                <a:ea typeface="Calibri"/>
                <a:cs typeface="Calibri"/>
              </a:rPr>
              <a:t>Ghesquière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78" name="AutoShape 3">
            <a:extLst>
              <a:ext uri="{FF2B5EF4-FFF2-40B4-BE49-F238E27FC236}">
                <a16:creationId xmlns:a16="http://schemas.microsoft.com/office/drawing/2014/main" id="{7D9B7DCB-0079-E309-27FB-0AB50E059636}"/>
              </a:ext>
            </a:extLst>
          </p:cNvPr>
          <p:cNvSpPr>
            <a:spLocks/>
          </p:cNvSpPr>
          <p:nvPr/>
        </p:nvSpPr>
        <p:spPr bwMode="auto">
          <a:xfrm>
            <a:off x="-668057" y="6389154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 flip="none" rotWithShape="1">
            <a:gsLst>
              <a:gs pos="48000">
                <a:srgbClr val="43C0BA">
                  <a:alpha val="62000"/>
                </a:srgbClr>
              </a:gs>
              <a:gs pos="24000">
                <a:srgbClr val="1759A9">
                  <a:alpha val="62000"/>
                </a:srgbClr>
              </a:gs>
              <a:gs pos="0">
                <a:srgbClr val="288EBF">
                  <a:alpha val="62000"/>
                </a:srgbClr>
              </a:gs>
              <a:gs pos="89000">
                <a:srgbClr val="F49222">
                  <a:alpha val="61000"/>
                </a:srgbClr>
              </a:gs>
              <a:gs pos="68000">
                <a:srgbClr val="C3DB63">
                  <a:alpha val="62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EC Square Sans Pro" panose="020B0506040000020004" pitchFamily="34" charset="0"/>
            </a:endParaRPr>
          </a:p>
        </p:txBody>
      </p:sp>
      <p:pic>
        <p:nvPicPr>
          <p:cNvPr id="79" name="Picture Placeholder 6">
            <a:extLst>
              <a:ext uri="{FF2B5EF4-FFF2-40B4-BE49-F238E27FC236}">
                <a16:creationId xmlns:a16="http://schemas.microsoft.com/office/drawing/2014/main" id="{6A9257E0-7B81-ADA0-D621-6A069D9DBF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b="17810"/>
          <a:stretch>
            <a:fillRect/>
          </a:stretch>
        </p:blipFill>
        <p:spPr>
          <a:xfrm>
            <a:off x="9514054" y="-1545578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pic>
        <p:nvPicPr>
          <p:cNvPr id="80" name="Picture Placeholder 6">
            <a:extLst>
              <a:ext uri="{FF2B5EF4-FFF2-40B4-BE49-F238E27FC236}">
                <a16:creationId xmlns:a16="http://schemas.microsoft.com/office/drawing/2014/main" id="{29363FAA-D037-3AAC-C480-85C2D2D7B2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1" b="17841"/>
          <a:stretch>
            <a:fillRect/>
          </a:stretch>
        </p:blipFill>
        <p:spPr>
          <a:xfrm>
            <a:off x="-1185408" y="5682991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66B1A06-3F25-EA7F-BEAD-E5E335705F31}"/>
              </a:ext>
            </a:extLst>
          </p:cNvPr>
          <p:cNvSpPr txBox="1"/>
          <p:nvPr/>
        </p:nvSpPr>
        <p:spPr>
          <a:xfrm>
            <a:off x="621435" y="494859"/>
            <a:ext cx="7232149" cy="8974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GB" sz="3600" dirty="0">
                <a:latin typeface="+mj-lt"/>
              </a:rPr>
              <a:t>Meet the SEMIC team</a:t>
            </a:r>
          </a:p>
          <a:p>
            <a:pPr>
              <a:lnSpc>
                <a:spcPct val="80000"/>
              </a:lnSpc>
            </a:pPr>
            <a:endParaRPr lang="en-US" sz="3600">
              <a:latin typeface="EC Square Sans Pro" panose="020B0506040000020004" pitchFamily="34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B24919-3BA0-297D-042F-54DB4A12C139}"/>
              </a:ext>
            </a:extLst>
          </p:cNvPr>
          <p:cNvCxnSpPr/>
          <p:nvPr/>
        </p:nvCxnSpPr>
        <p:spPr>
          <a:xfrm>
            <a:off x="621436" y="1147773"/>
            <a:ext cx="691243" cy="0"/>
          </a:xfrm>
          <a:prstGeom prst="line">
            <a:avLst/>
          </a:prstGeom>
          <a:noFill/>
          <a:ln w="25400">
            <a:gradFill>
              <a:gsLst>
                <a:gs pos="75000">
                  <a:srgbClr val="C3DB63"/>
                </a:gs>
                <a:gs pos="51000">
                  <a:srgbClr val="43C0BA"/>
                </a:gs>
                <a:gs pos="23000">
                  <a:srgbClr val="1759A9"/>
                </a:gs>
                <a:gs pos="0">
                  <a:srgbClr val="288EBF"/>
                </a:gs>
                <a:gs pos="92000">
                  <a:srgbClr val="F49222"/>
                </a:gs>
              </a:gsLst>
              <a:lin ang="2700000" scaled="0"/>
            </a:gradFill>
          </a:ln>
        </p:spPr>
      </p:cxnSp>
      <p:sp>
        <p:nvSpPr>
          <p:cNvPr id="85" name="Title 1">
            <a:extLst>
              <a:ext uri="{FF2B5EF4-FFF2-40B4-BE49-F238E27FC236}">
                <a16:creationId xmlns:a16="http://schemas.microsoft.com/office/drawing/2014/main" id="{7F8BB92B-B2E9-5A61-AE85-FF5B04C1E185}"/>
              </a:ext>
            </a:extLst>
          </p:cNvPr>
          <p:cNvSpPr>
            <a:spLocks noGrp="1"/>
          </p:cNvSpPr>
          <p:nvPr/>
        </p:nvSpPr>
        <p:spPr>
          <a:xfrm>
            <a:off x="-161020" y="2883224"/>
            <a:ext cx="4376809" cy="49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b="1">
                <a:solidFill>
                  <a:srgbClr val="244E9B"/>
                </a:solidFill>
                <a:latin typeface="Titillium"/>
              </a:rPr>
              <a:t>Overall coordination</a:t>
            </a:r>
            <a:endParaRPr lang="en-US" b="1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1A427039-5ADD-BE04-7F82-CFD0D32BE970}"/>
              </a:ext>
            </a:extLst>
          </p:cNvPr>
          <p:cNvSpPr>
            <a:spLocks noGrp="1"/>
          </p:cNvSpPr>
          <p:nvPr/>
        </p:nvSpPr>
        <p:spPr>
          <a:xfrm>
            <a:off x="3768454" y="2886319"/>
            <a:ext cx="4376809" cy="49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b="1">
                <a:solidFill>
                  <a:srgbClr val="244E9B"/>
                </a:solidFill>
                <a:latin typeface="Titillium"/>
              </a:rPr>
              <a:t>Project team</a:t>
            </a:r>
            <a:endParaRPr lang="en-US" b="1"/>
          </a:p>
        </p:txBody>
      </p:sp>
      <p:pic>
        <p:nvPicPr>
          <p:cNvPr id="92" name="Graphic 91" descr="Programmer male outline">
            <a:extLst>
              <a:ext uri="{FF2B5EF4-FFF2-40B4-BE49-F238E27FC236}">
                <a16:creationId xmlns:a16="http://schemas.microsoft.com/office/drawing/2014/main" id="{4C1F5296-F9A7-EB76-7867-B0672143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58310" y="2016571"/>
            <a:ext cx="909270" cy="904354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16EC3B9-B744-89EE-1BA8-81491C4E2DBE}"/>
              </a:ext>
            </a:extLst>
          </p:cNvPr>
          <p:cNvCxnSpPr/>
          <p:nvPr/>
        </p:nvCxnSpPr>
        <p:spPr>
          <a:xfrm>
            <a:off x="3447757" y="1610714"/>
            <a:ext cx="0" cy="438958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2FD9553-A198-0559-1029-6A49CF1F9019}"/>
              </a:ext>
            </a:extLst>
          </p:cNvPr>
          <p:cNvSpPr txBox="1"/>
          <p:nvPr/>
        </p:nvSpPr>
        <p:spPr>
          <a:xfrm>
            <a:off x="860271" y="3805689"/>
            <a:ext cx="2318496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Claudio</a:t>
            </a:r>
            <a:r>
              <a:rPr lang="en-US" b="1" spc="200">
                <a:latin typeface="Calibri"/>
                <a:ea typeface="Calibri"/>
                <a:cs typeface="Calibri"/>
              </a:rPr>
              <a:t> Baldassarre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C1C1D9-6E92-9024-D17A-D46C5EA49ABD}"/>
              </a:ext>
            </a:extLst>
          </p:cNvPr>
          <p:cNvCxnSpPr>
            <a:cxnSpLocks/>
          </p:cNvCxnSpPr>
          <p:nvPr/>
        </p:nvCxnSpPr>
        <p:spPr>
          <a:xfrm>
            <a:off x="8422528" y="1610714"/>
            <a:ext cx="0" cy="43895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5E32FE9-E2C9-F070-E0FA-5FFBEE34B9A1}"/>
              </a:ext>
            </a:extLst>
          </p:cNvPr>
          <p:cNvSpPr>
            <a:spLocks noGrp="1"/>
          </p:cNvSpPr>
          <p:nvPr/>
        </p:nvSpPr>
        <p:spPr>
          <a:xfrm>
            <a:off x="8873658" y="2514232"/>
            <a:ext cx="2047267" cy="49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b="1">
                <a:solidFill>
                  <a:srgbClr val="244E9B"/>
                </a:solidFill>
                <a:latin typeface="Titillium"/>
              </a:rPr>
              <a:t>Working group</a:t>
            </a:r>
            <a:endParaRPr lang="en-US" b="1"/>
          </a:p>
        </p:txBody>
      </p:sp>
      <p:pic>
        <p:nvPicPr>
          <p:cNvPr id="2" name="Graphic 1" descr="Group of men outline">
            <a:extLst>
              <a:ext uri="{FF2B5EF4-FFF2-40B4-BE49-F238E27FC236}">
                <a16:creationId xmlns:a16="http://schemas.microsoft.com/office/drawing/2014/main" id="{A51AA817-D1E9-C18D-B8B8-B9DA673D5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9151" y="165252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80122-FF17-9EE5-D487-A22E009DC2CC}"/>
              </a:ext>
            </a:extLst>
          </p:cNvPr>
          <p:cNvSpPr txBox="1"/>
          <p:nvPr/>
        </p:nvSpPr>
        <p:spPr>
          <a:xfrm>
            <a:off x="9012859" y="3174156"/>
            <a:ext cx="1777722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AE966-52F6-0167-ED52-EBAECCB2F136}"/>
              </a:ext>
            </a:extLst>
          </p:cNvPr>
          <p:cNvSpPr txBox="1"/>
          <p:nvPr/>
        </p:nvSpPr>
        <p:spPr>
          <a:xfrm>
            <a:off x="6003995" y="4916805"/>
            <a:ext cx="1984549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Joren </a:t>
            </a:r>
            <a:r>
              <a:rPr lang="en-US" b="1" err="1">
                <a:latin typeface="Calibri"/>
                <a:ea typeface="Calibri"/>
                <a:cs typeface="Calibri"/>
              </a:rPr>
              <a:t>Verleyen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BED07-3440-E29D-A5A0-820F85098214}"/>
              </a:ext>
            </a:extLst>
          </p:cNvPr>
          <p:cNvSpPr txBox="1"/>
          <p:nvPr/>
        </p:nvSpPr>
        <p:spPr>
          <a:xfrm>
            <a:off x="3977899" y="4916805"/>
            <a:ext cx="1984549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Florian Barthelemy</a:t>
            </a:r>
          </a:p>
        </p:txBody>
      </p:sp>
      <p:pic>
        <p:nvPicPr>
          <p:cNvPr id="30" name="Graphic 29" descr="Cycle with people outline">
            <a:extLst>
              <a:ext uri="{FF2B5EF4-FFF2-40B4-BE49-F238E27FC236}">
                <a16:creationId xmlns:a16="http://schemas.microsoft.com/office/drawing/2014/main" id="{07673126-BA1B-AB8A-D15E-5F39B9E57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8651" y="2010701"/>
            <a:ext cx="1054509" cy="1086465"/>
          </a:xfrm>
          <a:prstGeom prst="rect">
            <a:avLst/>
          </a:prstGeom>
        </p:spPr>
      </p:pic>
      <p:pic>
        <p:nvPicPr>
          <p:cNvPr id="4" name="Graphic 3" descr="Board Of Directors outline">
            <a:extLst>
              <a:ext uri="{FF2B5EF4-FFF2-40B4-BE49-F238E27FC236}">
                <a16:creationId xmlns:a16="http://schemas.microsoft.com/office/drawing/2014/main" id="{E4D6434A-2E0A-23B7-2D40-A21EBED4D6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71561" y="3835111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9323A-3553-D9F8-C295-E39F8DC04C1C}"/>
              </a:ext>
            </a:extLst>
          </p:cNvPr>
          <p:cNvSpPr txBox="1"/>
          <p:nvPr/>
        </p:nvSpPr>
        <p:spPr>
          <a:xfrm>
            <a:off x="8983248" y="4749094"/>
            <a:ext cx="189930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2000" b="1">
                <a:solidFill>
                  <a:srgbClr val="002060"/>
                </a:solidFill>
              </a:rPr>
              <a:t>Chairman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F2844-5107-AF98-801F-614CC7DFAAA0}"/>
              </a:ext>
            </a:extLst>
          </p:cNvPr>
          <p:cNvSpPr txBox="1"/>
          <p:nvPr/>
        </p:nvSpPr>
        <p:spPr>
          <a:xfrm>
            <a:off x="8986680" y="5330462"/>
            <a:ext cx="1984549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>
                <a:latin typeface="Calibri"/>
                <a:cs typeface="Calibri"/>
              </a:rPr>
              <a:t>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FB2A585EFEB438A74F703037745A4" ma:contentTypeVersion="22" ma:contentTypeDescription="Create a new document." ma:contentTypeScope="" ma:versionID="066928f5f756ae6a0953337b70a1faf9">
  <xsd:schema xmlns:xsd="http://www.w3.org/2001/XMLSchema" xmlns:xs="http://www.w3.org/2001/XMLSchema" xmlns:p="http://schemas.microsoft.com/office/2006/metadata/properties" xmlns:ns2="bf3f9575-65b8-4549-b389-33a18b8943d7" xmlns:ns3="21f64c02-1f20-443d-801b-ae17df5c4a0a" targetNamespace="http://schemas.microsoft.com/office/2006/metadata/properties" ma:root="true" ma:fieldsID="9a35f3283c960054123670de2c4a4632" ns2:_="" ns3:_="">
    <xsd:import namespace="bf3f9575-65b8-4549-b389-33a18b8943d7"/>
    <xsd:import namespace="21f64c02-1f20-443d-801b-ae17df5c4a0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f9575-65b8-4549-b389-33a18b8943d7" elementFormDefault="qualified">
    <xsd:import namespace="http://schemas.microsoft.com/office/2006/documentManagement/types"/>
    <xsd:import namespace="http://schemas.microsoft.com/office/infopath/2007/PartnerControls"/>
    <xsd:element name="SharedWithUsers" ma:index="4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c7bc177-ce74-4802-8951-60fdc00c6e55}" ma:internalName="TaxCatchAll" ma:showField="CatchAllData" ma:web="bf3f9575-65b8-4549-b389-33a18b894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64c02-1f20-443d-801b-ae17df5c4a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7bde53e-b0a2-4e98-8550-8a152603f3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f64c02-1f20-443d-801b-ae17df5c4a0a">
      <Terms xmlns="http://schemas.microsoft.com/office/infopath/2007/PartnerControls"/>
    </lcf76f155ced4ddcb4097134ff3c332f>
    <TaxCatchAll xmlns="bf3f9575-65b8-4549-b389-33a18b8943d7" xsi:nil="true"/>
    <SharedWithUsers xmlns="bf3f9575-65b8-4549-b389-33a18b8943d7">
      <UserInfo>
        <DisplayName>Stan Dimitrov (BE)</DisplayName>
        <AccountId>140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15A591C-C76E-4BE9-945C-493BEE45D233}">
  <ds:schemaRefs>
    <ds:schemaRef ds:uri="21f64c02-1f20-443d-801b-ae17df5c4a0a"/>
    <ds:schemaRef ds:uri="bf3f9575-65b8-4549-b389-33a18b8943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07C7A0E-A3F9-4479-8789-63E37941C0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1888F3-F391-49E5-91DE-BB6F0C2BCCF8}">
  <ds:schemaRefs>
    <ds:schemaRef ds:uri="21f64c02-1f20-443d-801b-ae17df5c4a0a"/>
    <ds:schemaRef ds:uri="bf3f9575-65b8-4549-b389-33a18b8943d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van Hooland</dc:creator>
  <cp:revision>20</cp:revision>
  <dcterms:created xsi:type="dcterms:W3CDTF">2022-01-28T09:56:20Z</dcterms:created>
  <dcterms:modified xsi:type="dcterms:W3CDTF">2024-01-26T10:15:28Z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d9ddd1-4d20-43f6-abfa-fc3c07406f94_Enabled">
    <vt:lpwstr>true</vt:lpwstr>
  </property>
  <property fmtid="{D5CDD505-2E9C-101B-9397-08002B2CF9AE}" pid="3" name="MSIP_Label_6bd9ddd1-4d20-43f6-abfa-fc3c07406f94_SetDate">
    <vt:lpwstr>2022-01-28T09:56:20Z</vt:lpwstr>
  </property>
  <property fmtid="{D5CDD505-2E9C-101B-9397-08002B2CF9AE}" pid="4" name="MSIP_Label_6bd9ddd1-4d20-43f6-abfa-fc3c07406f94_Method">
    <vt:lpwstr>Standard</vt:lpwstr>
  </property>
  <property fmtid="{D5CDD505-2E9C-101B-9397-08002B2CF9AE}" pid="5" name="MSIP_Label_6bd9ddd1-4d20-43f6-abfa-fc3c07406f94_Name">
    <vt:lpwstr>Commission Use</vt:lpwstr>
  </property>
  <property fmtid="{D5CDD505-2E9C-101B-9397-08002B2CF9AE}" pid="6" name="MSIP_Label_6bd9ddd1-4d20-43f6-abfa-fc3c07406f94_SiteId">
    <vt:lpwstr>b24c8b06-522c-46fe-9080-70926f8dddb1</vt:lpwstr>
  </property>
  <property fmtid="{D5CDD505-2E9C-101B-9397-08002B2CF9AE}" pid="7" name="MSIP_Label_6bd9ddd1-4d20-43f6-abfa-fc3c07406f94_ActionId">
    <vt:lpwstr>169d6905-1e91-4ae9-999b-7f8315b832d1</vt:lpwstr>
  </property>
  <property fmtid="{D5CDD505-2E9C-101B-9397-08002B2CF9AE}" pid="8" name="MSIP_Label_6bd9ddd1-4d20-43f6-abfa-fc3c07406f94_ContentBits">
    <vt:lpwstr>0</vt:lpwstr>
  </property>
  <property fmtid="{D5CDD505-2E9C-101B-9397-08002B2CF9AE}" pid="9" name="ContentTypeId">
    <vt:lpwstr>0x0101007AEFB2A585EFEB438A74F703037745A4</vt:lpwstr>
  </property>
  <property fmtid="{D5CDD505-2E9C-101B-9397-08002B2CF9AE}" pid="10" name="MediaServiceImageTags">
    <vt:lpwstr/>
  </property>
</Properties>
</file>